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9" r:id="rId1"/>
  </p:sldMasterIdLst>
  <p:notesMasterIdLst>
    <p:notesMasterId r:id="rId39"/>
  </p:notesMasterIdLst>
  <p:sldIdLst>
    <p:sldId id="256" r:id="rId2"/>
    <p:sldId id="257" r:id="rId3"/>
    <p:sldId id="281" r:id="rId4"/>
    <p:sldId id="278" r:id="rId5"/>
    <p:sldId id="289" r:id="rId6"/>
    <p:sldId id="304" r:id="rId7"/>
    <p:sldId id="305" r:id="rId8"/>
    <p:sldId id="288" r:id="rId9"/>
    <p:sldId id="279" r:id="rId10"/>
    <p:sldId id="336" r:id="rId11"/>
    <p:sldId id="258" r:id="rId12"/>
    <p:sldId id="270" r:id="rId13"/>
    <p:sldId id="320" r:id="rId14"/>
    <p:sldId id="338" r:id="rId15"/>
    <p:sldId id="308" r:id="rId16"/>
    <p:sldId id="319" r:id="rId17"/>
    <p:sldId id="321" r:id="rId18"/>
    <p:sldId id="311" r:id="rId19"/>
    <p:sldId id="322" r:id="rId20"/>
    <p:sldId id="323" r:id="rId21"/>
    <p:sldId id="327" r:id="rId22"/>
    <p:sldId id="315" r:id="rId23"/>
    <p:sldId id="344" r:id="rId24"/>
    <p:sldId id="334" r:id="rId25"/>
    <p:sldId id="340" r:id="rId26"/>
    <p:sldId id="335" r:id="rId27"/>
    <p:sldId id="312" r:id="rId28"/>
    <p:sldId id="329" r:id="rId29"/>
    <p:sldId id="339" r:id="rId30"/>
    <p:sldId id="330" r:id="rId31"/>
    <p:sldId id="341" r:id="rId32"/>
    <p:sldId id="317" r:id="rId33"/>
    <p:sldId id="310" r:id="rId34"/>
    <p:sldId id="345" r:id="rId35"/>
    <p:sldId id="316" r:id="rId36"/>
    <p:sldId id="272" r:id="rId37"/>
    <p:sldId id="301" r:id="rId38"/>
  </p:sldIdLst>
  <p:sldSz cx="12192000" cy="6858000"/>
  <p:notesSz cx="6858000" cy="130492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lph De Castro" initials="RDC" lastIdx="1" clrIdx="0">
    <p:extLst>
      <p:ext uri="{19B8F6BF-5375-455C-9EA6-DF929625EA0E}">
        <p15:presenceInfo xmlns:p15="http://schemas.microsoft.com/office/powerpoint/2012/main" userId="Ralph De Castr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00FFFF"/>
    <a:srgbClr val="80FF00"/>
    <a:srgbClr val="7F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58" autoAdjust="0"/>
    <p:restoredTop sz="77673" autoAdjust="0"/>
  </p:normalViewPr>
  <p:slideViewPr>
    <p:cSldViewPr snapToGrid="0">
      <p:cViewPr varScale="1">
        <p:scale>
          <a:sx n="71" d="100"/>
          <a:sy n="71" d="100"/>
        </p:scale>
        <p:origin x="1003" y="5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9" d="100"/>
          <a:sy n="69" d="100"/>
        </p:scale>
        <p:origin x="2894" y="8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FA0B634-250E-4B22-8981-77FA76B52131}" type="doc">
      <dgm:prSet loTypeId="urn:microsoft.com/office/officeart/2005/8/layout/process2" loCatId="process" qsTypeId="urn:microsoft.com/office/officeart/2005/8/quickstyle/simple1" qsCatId="simple" csTypeId="urn:microsoft.com/office/officeart/2005/8/colors/accent1_2" csCatId="accent1" phldr="1"/>
      <dgm:spPr/>
    </dgm:pt>
    <dgm:pt modelId="{950A3A1A-C88E-4AF6-99D5-170BB27148B5}">
      <dgm:prSet phldrT="[Text]"/>
      <dgm:spPr/>
      <dgm:t>
        <a:bodyPr/>
        <a:lstStyle/>
        <a:p>
          <a:r>
            <a:rPr lang="en-CA" dirty="0">
              <a:cs typeface="Calibri Light"/>
            </a:rPr>
            <a:t>Expression</a:t>
          </a:r>
          <a:r>
            <a:rPr lang="en-US" dirty="0">
              <a:cs typeface="Calibri Light"/>
            </a:rPr>
            <a:t> </a:t>
          </a:r>
          <a:r>
            <a:rPr lang="en-CA" dirty="0">
              <a:cs typeface="Calibri Light"/>
            </a:rPr>
            <a:t>of</a:t>
          </a:r>
          <a:r>
            <a:rPr lang="en-US" dirty="0">
              <a:cs typeface="Calibri Light"/>
            </a:rPr>
            <a:t> LEA-3 Protein</a:t>
          </a:r>
          <a:endParaRPr lang="en-CA" dirty="0">
            <a:cs typeface="Calibri Light"/>
          </a:endParaRPr>
        </a:p>
      </dgm:t>
    </dgm:pt>
    <dgm:pt modelId="{3724B6CD-3F73-4D7D-A1F2-505A397A1417}" type="parTrans" cxnId="{A8BBC2BE-1A64-42A9-8441-C8460B2EC29F}">
      <dgm:prSet/>
      <dgm:spPr/>
      <dgm:t>
        <a:bodyPr/>
        <a:lstStyle/>
        <a:p>
          <a:endParaRPr lang="en-CA"/>
        </a:p>
      </dgm:t>
    </dgm:pt>
    <dgm:pt modelId="{F7492991-11C6-490C-A549-78C3A518798A}" type="sibTrans" cxnId="{A8BBC2BE-1A64-42A9-8441-C8460B2EC29F}">
      <dgm:prSet/>
      <dgm:spPr/>
      <dgm:t>
        <a:bodyPr/>
        <a:lstStyle/>
        <a:p>
          <a:endParaRPr lang="en-CA"/>
        </a:p>
      </dgm:t>
    </dgm:pt>
    <dgm:pt modelId="{DB81CE33-9E14-4F6E-AC4E-5E41E6DA7818}">
      <dgm:prSet phldrT="[Text]"/>
      <dgm:spPr/>
      <dgm:t>
        <a:bodyPr/>
        <a:lstStyle/>
        <a:p>
          <a:r>
            <a:rPr lang="en-US" dirty="0">
              <a:cs typeface="Calibri Light"/>
            </a:rPr>
            <a:t>Immobilized metal ion affinity chromatography (IMAC) </a:t>
          </a:r>
        </a:p>
      </dgm:t>
    </dgm:pt>
    <dgm:pt modelId="{4AA8BB59-151D-4096-8B3A-F37AA820F43F}" type="parTrans" cxnId="{613CDC84-C1C6-4BAC-A11F-7A0FB5E7255D}">
      <dgm:prSet/>
      <dgm:spPr/>
      <dgm:t>
        <a:bodyPr/>
        <a:lstStyle/>
        <a:p>
          <a:endParaRPr lang="en-CA"/>
        </a:p>
      </dgm:t>
    </dgm:pt>
    <dgm:pt modelId="{B63EDCD7-BF26-48B7-8FF2-200DF9A18100}" type="sibTrans" cxnId="{613CDC84-C1C6-4BAC-A11F-7A0FB5E7255D}">
      <dgm:prSet/>
      <dgm:spPr/>
      <dgm:t>
        <a:bodyPr/>
        <a:lstStyle/>
        <a:p>
          <a:endParaRPr lang="en-CA"/>
        </a:p>
      </dgm:t>
    </dgm:pt>
    <dgm:pt modelId="{3573E39C-709E-4979-9FF8-46F8EBCF0969}">
      <dgm:prSet phldrT="[Text]"/>
      <dgm:spPr/>
      <dgm:t>
        <a:bodyPr/>
        <a:lstStyle/>
        <a:p>
          <a:r>
            <a:rPr lang="en-US" dirty="0">
              <a:cs typeface="Calibri Light"/>
            </a:rPr>
            <a:t>Sumo-LEA Protein Purification</a:t>
          </a:r>
          <a:endParaRPr lang="en-CA" dirty="0">
            <a:cs typeface="Calibri Light"/>
          </a:endParaRPr>
        </a:p>
      </dgm:t>
    </dgm:pt>
    <dgm:pt modelId="{418849E8-B8B1-471B-8B2A-34939843F3CB}" type="parTrans" cxnId="{A61450D4-EC82-465F-8AF5-049D735644FE}">
      <dgm:prSet/>
      <dgm:spPr/>
      <dgm:t>
        <a:bodyPr/>
        <a:lstStyle/>
        <a:p>
          <a:endParaRPr lang="en-CA"/>
        </a:p>
      </dgm:t>
    </dgm:pt>
    <dgm:pt modelId="{4E08168F-FB32-45B0-9B31-327205480DD6}" type="sibTrans" cxnId="{A61450D4-EC82-465F-8AF5-049D735644FE}">
      <dgm:prSet/>
      <dgm:spPr/>
      <dgm:t>
        <a:bodyPr/>
        <a:lstStyle/>
        <a:p>
          <a:endParaRPr lang="en-US"/>
        </a:p>
      </dgm:t>
    </dgm:pt>
    <dgm:pt modelId="{BF4B5D97-717A-411E-80B0-7260FA531F65}">
      <dgm:prSet phldrT="[Text]"/>
      <dgm:spPr/>
      <dgm:t>
        <a:bodyPr/>
        <a:lstStyle/>
        <a:p>
          <a:r>
            <a:rPr lang="en-US" dirty="0">
              <a:cs typeface="Calibri Light"/>
            </a:rPr>
            <a:t>SDS-Page Analysis</a:t>
          </a:r>
        </a:p>
      </dgm:t>
    </dgm:pt>
    <dgm:pt modelId="{9545FC6C-7042-4A1D-BAC1-6A8ABA22562C}" type="parTrans" cxnId="{F111AFCE-BFA5-4D1B-AE39-77B1632C73CF}">
      <dgm:prSet/>
      <dgm:spPr/>
      <dgm:t>
        <a:bodyPr/>
        <a:lstStyle/>
        <a:p>
          <a:endParaRPr lang="en-CA"/>
        </a:p>
      </dgm:t>
    </dgm:pt>
    <dgm:pt modelId="{D66793AB-C608-41B4-87DF-53C0DFD5843D}" type="sibTrans" cxnId="{F111AFCE-BFA5-4D1B-AE39-77B1632C73CF}">
      <dgm:prSet/>
      <dgm:spPr/>
      <dgm:t>
        <a:bodyPr/>
        <a:lstStyle/>
        <a:p>
          <a:endParaRPr lang="en-CA"/>
        </a:p>
      </dgm:t>
    </dgm:pt>
    <dgm:pt modelId="{0F3F34B3-4600-43ED-822C-E2EDDA999494}" type="pres">
      <dgm:prSet presAssocID="{4FA0B634-250E-4B22-8981-77FA76B52131}" presName="linearFlow" presStyleCnt="0">
        <dgm:presLayoutVars>
          <dgm:resizeHandles val="exact"/>
        </dgm:presLayoutVars>
      </dgm:prSet>
      <dgm:spPr/>
    </dgm:pt>
    <dgm:pt modelId="{DAB33938-481E-4E96-8AC7-E9ABBFE3BAB3}" type="pres">
      <dgm:prSet presAssocID="{950A3A1A-C88E-4AF6-99D5-170BB27148B5}" presName="node" presStyleLbl="node1" presStyleIdx="0" presStyleCnt="4">
        <dgm:presLayoutVars>
          <dgm:bulletEnabled val="1"/>
        </dgm:presLayoutVars>
      </dgm:prSet>
      <dgm:spPr/>
    </dgm:pt>
    <dgm:pt modelId="{901A7513-09C8-42F0-B729-585829926521}" type="pres">
      <dgm:prSet presAssocID="{F7492991-11C6-490C-A549-78C3A518798A}" presName="sibTrans" presStyleLbl="sibTrans2D1" presStyleIdx="0" presStyleCnt="3"/>
      <dgm:spPr/>
    </dgm:pt>
    <dgm:pt modelId="{15D34B0D-42EA-4398-ACFD-3A197B732AF0}" type="pres">
      <dgm:prSet presAssocID="{F7492991-11C6-490C-A549-78C3A518798A}" presName="connectorText" presStyleLbl="sibTrans2D1" presStyleIdx="0" presStyleCnt="3"/>
      <dgm:spPr/>
    </dgm:pt>
    <dgm:pt modelId="{2F0ED2AD-615D-4D9A-BC5C-21A7B7B9C4F5}" type="pres">
      <dgm:prSet presAssocID="{3573E39C-709E-4979-9FF8-46F8EBCF0969}" presName="node" presStyleLbl="node1" presStyleIdx="1" presStyleCnt="4">
        <dgm:presLayoutVars>
          <dgm:bulletEnabled val="1"/>
        </dgm:presLayoutVars>
      </dgm:prSet>
      <dgm:spPr/>
    </dgm:pt>
    <dgm:pt modelId="{77406AE6-391B-48F9-888C-02C005107FCB}" type="pres">
      <dgm:prSet presAssocID="{4E08168F-FB32-45B0-9B31-327205480DD6}" presName="sibTrans" presStyleLbl="sibTrans2D1" presStyleIdx="1" presStyleCnt="3"/>
      <dgm:spPr/>
    </dgm:pt>
    <dgm:pt modelId="{26F52694-90A2-4D75-A226-AD7CE87FA433}" type="pres">
      <dgm:prSet presAssocID="{4E08168F-FB32-45B0-9B31-327205480DD6}" presName="connectorText" presStyleLbl="sibTrans2D1" presStyleIdx="1" presStyleCnt="3"/>
      <dgm:spPr/>
    </dgm:pt>
    <dgm:pt modelId="{007947D2-2701-4679-93B1-DB65ECB7C5C6}" type="pres">
      <dgm:prSet presAssocID="{DB81CE33-9E14-4F6E-AC4E-5E41E6DA7818}" presName="node" presStyleLbl="node1" presStyleIdx="2" presStyleCnt="4">
        <dgm:presLayoutVars>
          <dgm:bulletEnabled val="1"/>
        </dgm:presLayoutVars>
      </dgm:prSet>
      <dgm:spPr/>
    </dgm:pt>
    <dgm:pt modelId="{262A462A-3258-4315-9085-80155BC9CCDD}" type="pres">
      <dgm:prSet presAssocID="{B63EDCD7-BF26-48B7-8FF2-200DF9A18100}" presName="sibTrans" presStyleLbl="sibTrans2D1" presStyleIdx="2" presStyleCnt="3"/>
      <dgm:spPr/>
    </dgm:pt>
    <dgm:pt modelId="{5CC9C36F-E7A7-47FA-BF6F-2056DDAA78A0}" type="pres">
      <dgm:prSet presAssocID="{B63EDCD7-BF26-48B7-8FF2-200DF9A18100}" presName="connectorText" presStyleLbl="sibTrans2D1" presStyleIdx="2" presStyleCnt="3"/>
      <dgm:spPr/>
    </dgm:pt>
    <dgm:pt modelId="{7180887C-BF15-4660-AA2E-CE0E0A9C9536}" type="pres">
      <dgm:prSet presAssocID="{BF4B5D97-717A-411E-80B0-7260FA531F65}" presName="node" presStyleLbl="node1" presStyleIdx="3" presStyleCnt="4">
        <dgm:presLayoutVars>
          <dgm:bulletEnabled val="1"/>
        </dgm:presLayoutVars>
      </dgm:prSet>
      <dgm:spPr/>
    </dgm:pt>
  </dgm:ptLst>
  <dgm:cxnLst>
    <dgm:cxn modelId="{2200591C-7AF8-435A-B151-C1F9F89F8014}" type="presOf" srcId="{B63EDCD7-BF26-48B7-8FF2-200DF9A18100}" destId="{262A462A-3258-4315-9085-80155BC9CCDD}" srcOrd="0" destOrd="0" presId="urn:microsoft.com/office/officeart/2005/8/layout/process2"/>
    <dgm:cxn modelId="{87493725-9D60-4D77-A254-D983CE4B2A33}" type="presOf" srcId="{DB81CE33-9E14-4F6E-AC4E-5E41E6DA7818}" destId="{007947D2-2701-4679-93B1-DB65ECB7C5C6}" srcOrd="0" destOrd="0" presId="urn:microsoft.com/office/officeart/2005/8/layout/process2"/>
    <dgm:cxn modelId="{0F0F9A34-FF41-44FA-83AC-3A72D99E97B1}" type="presOf" srcId="{4E08168F-FB32-45B0-9B31-327205480DD6}" destId="{26F52694-90A2-4D75-A226-AD7CE87FA433}" srcOrd="1" destOrd="0" presId="urn:microsoft.com/office/officeart/2005/8/layout/process2"/>
    <dgm:cxn modelId="{A879AF40-4FBC-406E-82E3-8CAB3F80808E}" type="presOf" srcId="{F7492991-11C6-490C-A549-78C3A518798A}" destId="{901A7513-09C8-42F0-B729-585829926521}" srcOrd="0" destOrd="0" presId="urn:microsoft.com/office/officeart/2005/8/layout/process2"/>
    <dgm:cxn modelId="{97B01441-0324-4ABA-ACF6-B752734ACE18}" type="presOf" srcId="{4E08168F-FB32-45B0-9B31-327205480DD6}" destId="{77406AE6-391B-48F9-888C-02C005107FCB}" srcOrd="0" destOrd="0" presId="urn:microsoft.com/office/officeart/2005/8/layout/process2"/>
    <dgm:cxn modelId="{5CD9D472-10E0-46A2-949C-A1523276E78F}" type="presOf" srcId="{950A3A1A-C88E-4AF6-99D5-170BB27148B5}" destId="{DAB33938-481E-4E96-8AC7-E9ABBFE3BAB3}" srcOrd="0" destOrd="0" presId="urn:microsoft.com/office/officeart/2005/8/layout/process2"/>
    <dgm:cxn modelId="{2C71417C-88C3-48EC-BE8E-88BBDDCCE0F5}" type="presOf" srcId="{B63EDCD7-BF26-48B7-8FF2-200DF9A18100}" destId="{5CC9C36F-E7A7-47FA-BF6F-2056DDAA78A0}" srcOrd="1" destOrd="0" presId="urn:microsoft.com/office/officeart/2005/8/layout/process2"/>
    <dgm:cxn modelId="{E8E36B7D-A9CC-4546-8700-984790FADF10}" type="presOf" srcId="{3573E39C-709E-4979-9FF8-46F8EBCF0969}" destId="{2F0ED2AD-615D-4D9A-BC5C-21A7B7B9C4F5}" srcOrd="0" destOrd="0" presId="urn:microsoft.com/office/officeart/2005/8/layout/process2"/>
    <dgm:cxn modelId="{CED3FA7E-9704-4656-9A49-3BBEB255A128}" type="presOf" srcId="{BF4B5D97-717A-411E-80B0-7260FA531F65}" destId="{7180887C-BF15-4660-AA2E-CE0E0A9C9536}" srcOrd="0" destOrd="0" presId="urn:microsoft.com/office/officeart/2005/8/layout/process2"/>
    <dgm:cxn modelId="{613CDC84-C1C6-4BAC-A11F-7A0FB5E7255D}" srcId="{4FA0B634-250E-4B22-8981-77FA76B52131}" destId="{DB81CE33-9E14-4F6E-AC4E-5E41E6DA7818}" srcOrd="2" destOrd="0" parTransId="{4AA8BB59-151D-4096-8B3A-F37AA820F43F}" sibTransId="{B63EDCD7-BF26-48B7-8FF2-200DF9A18100}"/>
    <dgm:cxn modelId="{A8BBC2BE-1A64-42A9-8441-C8460B2EC29F}" srcId="{4FA0B634-250E-4B22-8981-77FA76B52131}" destId="{950A3A1A-C88E-4AF6-99D5-170BB27148B5}" srcOrd="0" destOrd="0" parTransId="{3724B6CD-3F73-4D7D-A1F2-505A397A1417}" sibTransId="{F7492991-11C6-490C-A549-78C3A518798A}"/>
    <dgm:cxn modelId="{E9D5FCCA-E0A1-4C50-83C9-6A64A0BFF3E4}" type="presOf" srcId="{4FA0B634-250E-4B22-8981-77FA76B52131}" destId="{0F3F34B3-4600-43ED-822C-E2EDDA999494}" srcOrd="0" destOrd="0" presId="urn:microsoft.com/office/officeart/2005/8/layout/process2"/>
    <dgm:cxn modelId="{F111AFCE-BFA5-4D1B-AE39-77B1632C73CF}" srcId="{4FA0B634-250E-4B22-8981-77FA76B52131}" destId="{BF4B5D97-717A-411E-80B0-7260FA531F65}" srcOrd="3" destOrd="0" parTransId="{9545FC6C-7042-4A1D-BAC1-6A8ABA22562C}" sibTransId="{D66793AB-C608-41B4-87DF-53C0DFD5843D}"/>
    <dgm:cxn modelId="{A61450D4-EC82-465F-8AF5-049D735644FE}" srcId="{4FA0B634-250E-4B22-8981-77FA76B52131}" destId="{3573E39C-709E-4979-9FF8-46F8EBCF0969}" srcOrd="1" destOrd="0" parTransId="{418849E8-B8B1-471B-8B2A-34939843F3CB}" sibTransId="{4E08168F-FB32-45B0-9B31-327205480DD6}"/>
    <dgm:cxn modelId="{3EAA7EF8-EA05-42B3-A467-15EE36B4E6E0}" type="presOf" srcId="{F7492991-11C6-490C-A549-78C3A518798A}" destId="{15D34B0D-42EA-4398-ACFD-3A197B732AF0}" srcOrd="1" destOrd="0" presId="urn:microsoft.com/office/officeart/2005/8/layout/process2"/>
    <dgm:cxn modelId="{B4720B6E-164F-4692-A472-DB3945ED7DB3}" type="presParOf" srcId="{0F3F34B3-4600-43ED-822C-E2EDDA999494}" destId="{DAB33938-481E-4E96-8AC7-E9ABBFE3BAB3}" srcOrd="0" destOrd="0" presId="urn:microsoft.com/office/officeart/2005/8/layout/process2"/>
    <dgm:cxn modelId="{AAC4B3ED-5C6C-43EB-891F-B5002389ED4A}" type="presParOf" srcId="{0F3F34B3-4600-43ED-822C-E2EDDA999494}" destId="{901A7513-09C8-42F0-B729-585829926521}" srcOrd="1" destOrd="0" presId="urn:microsoft.com/office/officeart/2005/8/layout/process2"/>
    <dgm:cxn modelId="{2957EC61-56ED-41E3-B217-54269E05420E}" type="presParOf" srcId="{901A7513-09C8-42F0-B729-585829926521}" destId="{15D34B0D-42EA-4398-ACFD-3A197B732AF0}" srcOrd="0" destOrd="0" presId="urn:microsoft.com/office/officeart/2005/8/layout/process2"/>
    <dgm:cxn modelId="{DB4023D7-90C6-49FC-B6F3-C0247F531D26}" type="presParOf" srcId="{0F3F34B3-4600-43ED-822C-E2EDDA999494}" destId="{2F0ED2AD-615D-4D9A-BC5C-21A7B7B9C4F5}" srcOrd="2" destOrd="0" presId="urn:microsoft.com/office/officeart/2005/8/layout/process2"/>
    <dgm:cxn modelId="{7527D76C-0A30-46AC-8CC6-37F83164B719}" type="presParOf" srcId="{0F3F34B3-4600-43ED-822C-E2EDDA999494}" destId="{77406AE6-391B-48F9-888C-02C005107FCB}" srcOrd="3" destOrd="0" presId="urn:microsoft.com/office/officeart/2005/8/layout/process2"/>
    <dgm:cxn modelId="{1A0F3D26-09D9-40A4-9A6E-2A1DC333EF22}" type="presParOf" srcId="{77406AE6-391B-48F9-888C-02C005107FCB}" destId="{26F52694-90A2-4D75-A226-AD7CE87FA433}" srcOrd="0" destOrd="0" presId="urn:microsoft.com/office/officeart/2005/8/layout/process2"/>
    <dgm:cxn modelId="{FD988F27-90DF-4629-BDA2-9327852101FB}" type="presParOf" srcId="{0F3F34B3-4600-43ED-822C-E2EDDA999494}" destId="{007947D2-2701-4679-93B1-DB65ECB7C5C6}" srcOrd="4" destOrd="0" presId="urn:microsoft.com/office/officeart/2005/8/layout/process2"/>
    <dgm:cxn modelId="{3E23938C-AE4C-47C0-81B2-53152254E765}" type="presParOf" srcId="{0F3F34B3-4600-43ED-822C-E2EDDA999494}" destId="{262A462A-3258-4315-9085-80155BC9CCDD}" srcOrd="5" destOrd="0" presId="urn:microsoft.com/office/officeart/2005/8/layout/process2"/>
    <dgm:cxn modelId="{13044D35-9534-4179-90D0-946FEBE4477B}" type="presParOf" srcId="{262A462A-3258-4315-9085-80155BC9CCDD}" destId="{5CC9C36F-E7A7-47FA-BF6F-2056DDAA78A0}" srcOrd="0" destOrd="0" presId="urn:microsoft.com/office/officeart/2005/8/layout/process2"/>
    <dgm:cxn modelId="{642262DA-8584-41AD-A246-DDDE06906077}" type="presParOf" srcId="{0F3F34B3-4600-43ED-822C-E2EDDA999494}" destId="{7180887C-BF15-4660-AA2E-CE0E0A9C9536}" srcOrd="6"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FA0B634-250E-4B22-8981-77FA76B52131}" type="doc">
      <dgm:prSet loTypeId="urn:microsoft.com/office/officeart/2005/8/layout/process2" loCatId="process" qsTypeId="urn:microsoft.com/office/officeart/2005/8/quickstyle/simple1" qsCatId="simple" csTypeId="urn:microsoft.com/office/officeart/2005/8/colors/accent1_2" csCatId="accent1" phldr="1"/>
      <dgm:spPr/>
    </dgm:pt>
    <dgm:pt modelId="{950A3A1A-C88E-4AF6-99D5-170BB27148B5}">
      <dgm:prSet phldrT="[Text]"/>
      <dgm:spPr/>
      <dgm:t>
        <a:bodyPr/>
        <a:lstStyle/>
        <a:p>
          <a:r>
            <a:rPr lang="en-CA" dirty="0">
              <a:cs typeface="Calibri Light"/>
            </a:rPr>
            <a:t>Expression</a:t>
          </a:r>
          <a:r>
            <a:rPr lang="en-US" dirty="0">
              <a:cs typeface="Calibri Light"/>
            </a:rPr>
            <a:t> </a:t>
          </a:r>
          <a:r>
            <a:rPr lang="en-CA" dirty="0">
              <a:cs typeface="Calibri Light"/>
            </a:rPr>
            <a:t>of</a:t>
          </a:r>
          <a:r>
            <a:rPr lang="en-US" dirty="0">
              <a:cs typeface="Calibri Light"/>
            </a:rPr>
            <a:t> LEA-3 Protein</a:t>
          </a:r>
          <a:endParaRPr lang="en-CA" dirty="0">
            <a:cs typeface="Calibri Light"/>
          </a:endParaRPr>
        </a:p>
      </dgm:t>
    </dgm:pt>
    <dgm:pt modelId="{3724B6CD-3F73-4D7D-A1F2-505A397A1417}" type="parTrans" cxnId="{A8BBC2BE-1A64-42A9-8441-C8460B2EC29F}">
      <dgm:prSet/>
      <dgm:spPr/>
      <dgm:t>
        <a:bodyPr/>
        <a:lstStyle/>
        <a:p>
          <a:endParaRPr lang="en-CA"/>
        </a:p>
      </dgm:t>
    </dgm:pt>
    <dgm:pt modelId="{F7492991-11C6-490C-A549-78C3A518798A}" type="sibTrans" cxnId="{A8BBC2BE-1A64-42A9-8441-C8460B2EC29F}">
      <dgm:prSet/>
      <dgm:spPr/>
      <dgm:t>
        <a:bodyPr/>
        <a:lstStyle/>
        <a:p>
          <a:endParaRPr lang="en-CA"/>
        </a:p>
      </dgm:t>
    </dgm:pt>
    <dgm:pt modelId="{DB81CE33-9E14-4F6E-AC4E-5E41E6DA7818}">
      <dgm:prSet phldrT="[Text]"/>
      <dgm:spPr/>
      <dgm:t>
        <a:bodyPr/>
        <a:lstStyle/>
        <a:p>
          <a:r>
            <a:rPr lang="en-US" dirty="0">
              <a:cs typeface="Calibri Light"/>
            </a:rPr>
            <a:t>Immobilized metal ion affinity chromatography (IMAC) </a:t>
          </a:r>
          <a:endParaRPr lang="en-CA" dirty="0"/>
        </a:p>
      </dgm:t>
    </dgm:pt>
    <dgm:pt modelId="{4AA8BB59-151D-4096-8B3A-F37AA820F43F}" type="parTrans" cxnId="{613CDC84-C1C6-4BAC-A11F-7A0FB5E7255D}">
      <dgm:prSet/>
      <dgm:spPr/>
      <dgm:t>
        <a:bodyPr/>
        <a:lstStyle/>
        <a:p>
          <a:endParaRPr lang="en-CA"/>
        </a:p>
      </dgm:t>
    </dgm:pt>
    <dgm:pt modelId="{B63EDCD7-BF26-48B7-8FF2-200DF9A18100}" type="sibTrans" cxnId="{613CDC84-C1C6-4BAC-A11F-7A0FB5E7255D}">
      <dgm:prSet/>
      <dgm:spPr/>
      <dgm:t>
        <a:bodyPr/>
        <a:lstStyle/>
        <a:p>
          <a:endParaRPr lang="en-CA"/>
        </a:p>
      </dgm:t>
    </dgm:pt>
    <dgm:pt modelId="{3573E39C-709E-4979-9FF8-46F8EBCF0969}">
      <dgm:prSet phldrT="[Text]"/>
      <dgm:spPr/>
      <dgm:t>
        <a:bodyPr/>
        <a:lstStyle/>
        <a:p>
          <a:r>
            <a:rPr lang="en-US" dirty="0">
              <a:cs typeface="Calibri Light"/>
            </a:rPr>
            <a:t>Sumo-LEA Protein Purification</a:t>
          </a:r>
          <a:endParaRPr lang="en-CA" dirty="0">
            <a:cs typeface="Calibri Light"/>
          </a:endParaRPr>
        </a:p>
      </dgm:t>
    </dgm:pt>
    <dgm:pt modelId="{418849E8-B8B1-471B-8B2A-34939843F3CB}" type="parTrans" cxnId="{A61450D4-EC82-465F-8AF5-049D735644FE}">
      <dgm:prSet/>
      <dgm:spPr/>
    </dgm:pt>
    <dgm:pt modelId="{4E08168F-FB32-45B0-9B31-327205480DD6}" type="sibTrans" cxnId="{A61450D4-EC82-465F-8AF5-049D735644FE}">
      <dgm:prSet/>
      <dgm:spPr/>
      <dgm:t>
        <a:bodyPr/>
        <a:lstStyle/>
        <a:p>
          <a:endParaRPr lang="en-US"/>
        </a:p>
      </dgm:t>
    </dgm:pt>
    <dgm:pt modelId="{A599F862-6EA5-4C3A-9868-AD1D9A96179A}">
      <dgm:prSet phldrT="[Text]"/>
      <dgm:spPr/>
      <dgm:t>
        <a:bodyPr/>
        <a:lstStyle/>
        <a:p>
          <a:r>
            <a:rPr lang="en-US" dirty="0">
              <a:cs typeface="Calibri Light"/>
            </a:rPr>
            <a:t>SDS-Page Analysis</a:t>
          </a:r>
          <a:endParaRPr lang="en-CA" dirty="0"/>
        </a:p>
      </dgm:t>
    </dgm:pt>
    <dgm:pt modelId="{74352258-5CAC-46B6-84D9-61623D70F67D}" type="parTrans" cxnId="{A6357A4C-0328-4A97-B742-9BE2D9FC1F07}">
      <dgm:prSet/>
      <dgm:spPr/>
    </dgm:pt>
    <dgm:pt modelId="{0F8A8EFE-9D17-49EB-8ECB-FA91B66A3F2C}" type="sibTrans" cxnId="{A6357A4C-0328-4A97-B742-9BE2D9FC1F07}">
      <dgm:prSet/>
      <dgm:spPr/>
    </dgm:pt>
    <dgm:pt modelId="{0F3F34B3-4600-43ED-822C-E2EDDA999494}" type="pres">
      <dgm:prSet presAssocID="{4FA0B634-250E-4B22-8981-77FA76B52131}" presName="linearFlow" presStyleCnt="0">
        <dgm:presLayoutVars>
          <dgm:resizeHandles val="exact"/>
        </dgm:presLayoutVars>
      </dgm:prSet>
      <dgm:spPr/>
    </dgm:pt>
    <dgm:pt modelId="{DAB33938-481E-4E96-8AC7-E9ABBFE3BAB3}" type="pres">
      <dgm:prSet presAssocID="{950A3A1A-C88E-4AF6-99D5-170BB27148B5}" presName="node" presStyleLbl="node1" presStyleIdx="0" presStyleCnt="4">
        <dgm:presLayoutVars>
          <dgm:bulletEnabled val="1"/>
        </dgm:presLayoutVars>
      </dgm:prSet>
      <dgm:spPr/>
    </dgm:pt>
    <dgm:pt modelId="{901A7513-09C8-42F0-B729-585829926521}" type="pres">
      <dgm:prSet presAssocID="{F7492991-11C6-490C-A549-78C3A518798A}" presName="sibTrans" presStyleLbl="sibTrans2D1" presStyleIdx="0" presStyleCnt="3"/>
      <dgm:spPr/>
    </dgm:pt>
    <dgm:pt modelId="{15D34B0D-42EA-4398-ACFD-3A197B732AF0}" type="pres">
      <dgm:prSet presAssocID="{F7492991-11C6-490C-A549-78C3A518798A}" presName="connectorText" presStyleLbl="sibTrans2D1" presStyleIdx="0" presStyleCnt="3"/>
      <dgm:spPr/>
    </dgm:pt>
    <dgm:pt modelId="{2F0ED2AD-615D-4D9A-BC5C-21A7B7B9C4F5}" type="pres">
      <dgm:prSet presAssocID="{3573E39C-709E-4979-9FF8-46F8EBCF0969}" presName="node" presStyleLbl="node1" presStyleIdx="1" presStyleCnt="4">
        <dgm:presLayoutVars>
          <dgm:bulletEnabled val="1"/>
        </dgm:presLayoutVars>
      </dgm:prSet>
      <dgm:spPr/>
    </dgm:pt>
    <dgm:pt modelId="{77406AE6-391B-48F9-888C-02C005107FCB}" type="pres">
      <dgm:prSet presAssocID="{4E08168F-FB32-45B0-9B31-327205480DD6}" presName="sibTrans" presStyleLbl="sibTrans2D1" presStyleIdx="1" presStyleCnt="3"/>
      <dgm:spPr/>
    </dgm:pt>
    <dgm:pt modelId="{26F52694-90A2-4D75-A226-AD7CE87FA433}" type="pres">
      <dgm:prSet presAssocID="{4E08168F-FB32-45B0-9B31-327205480DD6}" presName="connectorText" presStyleLbl="sibTrans2D1" presStyleIdx="1" presStyleCnt="3"/>
      <dgm:spPr/>
    </dgm:pt>
    <dgm:pt modelId="{007947D2-2701-4679-93B1-DB65ECB7C5C6}" type="pres">
      <dgm:prSet presAssocID="{DB81CE33-9E14-4F6E-AC4E-5E41E6DA7818}" presName="node" presStyleLbl="node1" presStyleIdx="2" presStyleCnt="4">
        <dgm:presLayoutVars>
          <dgm:bulletEnabled val="1"/>
        </dgm:presLayoutVars>
      </dgm:prSet>
      <dgm:spPr/>
    </dgm:pt>
    <dgm:pt modelId="{45F3E31F-5BCF-4F51-A1A5-B2D375334704}" type="pres">
      <dgm:prSet presAssocID="{B63EDCD7-BF26-48B7-8FF2-200DF9A18100}" presName="sibTrans" presStyleLbl="sibTrans2D1" presStyleIdx="2" presStyleCnt="3"/>
      <dgm:spPr/>
    </dgm:pt>
    <dgm:pt modelId="{4D672CF9-669A-4AF1-A291-74D1C3EB704B}" type="pres">
      <dgm:prSet presAssocID="{B63EDCD7-BF26-48B7-8FF2-200DF9A18100}" presName="connectorText" presStyleLbl="sibTrans2D1" presStyleIdx="2" presStyleCnt="3"/>
      <dgm:spPr/>
    </dgm:pt>
    <dgm:pt modelId="{8C61932F-88EA-4D98-8635-A631BB25E739}" type="pres">
      <dgm:prSet presAssocID="{A599F862-6EA5-4C3A-9868-AD1D9A96179A}" presName="node" presStyleLbl="node1" presStyleIdx="3" presStyleCnt="4">
        <dgm:presLayoutVars>
          <dgm:bulletEnabled val="1"/>
        </dgm:presLayoutVars>
      </dgm:prSet>
      <dgm:spPr/>
    </dgm:pt>
  </dgm:ptLst>
  <dgm:cxnLst>
    <dgm:cxn modelId="{87493725-9D60-4D77-A254-D983CE4B2A33}" type="presOf" srcId="{DB81CE33-9E14-4F6E-AC4E-5E41E6DA7818}" destId="{007947D2-2701-4679-93B1-DB65ECB7C5C6}" srcOrd="0" destOrd="0" presId="urn:microsoft.com/office/officeart/2005/8/layout/process2"/>
    <dgm:cxn modelId="{0F0F9A34-FF41-44FA-83AC-3A72D99E97B1}" type="presOf" srcId="{4E08168F-FB32-45B0-9B31-327205480DD6}" destId="{26F52694-90A2-4D75-A226-AD7CE87FA433}" srcOrd="1" destOrd="0" presId="urn:microsoft.com/office/officeart/2005/8/layout/process2"/>
    <dgm:cxn modelId="{A879AF40-4FBC-406E-82E3-8CAB3F80808E}" type="presOf" srcId="{F7492991-11C6-490C-A549-78C3A518798A}" destId="{901A7513-09C8-42F0-B729-585829926521}" srcOrd="0" destOrd="0" presId="urn:microsoft.com/office/officeart/2005/8/layout/process2"/>
    <dgm:cxn modelId="{97B01441-0324-4ABA-ACF6-B752734ACE18}" type="presOf" srcId="{4E08168F-FB32-45B0-9B31-327205480DD6}" destId="{77406AE6-391B-48F9-888C-02C005107FCB}" srcOrd="0" destOrd="0" presId="urn:microsoft.com/office/officeart/2005/8/layout/process2"/>
    <dgm:cxn modelId="{A6357A4C-0328-4A97-B742-9BE2D9FC1F07}" srcId="{4FA0B634-250E-4B22-8981-77FA76B52131}" destId="{A599F862-6EA5-4C3A-9868-AD1D9A96179A}" srcOrd="3" destOrd="0" parTransId="{74352258-5CAC-46B6-84D9-61623D70F67D}" sibTransId="{0F8A8EFE-9D17-49EB-8ECB-FA91B66A3F2C}"/>
    <dgm:cxn modelId="{5CD9D472-10E0-46A2-949C-A1523276E78F}" type="presOf" srcId="{950A3A1A-C88E-4AF6-99D5-170BB27148B5}" destId="{DAB33938-481E-4E96-8AC7-E9ABBFE3BAB3}" srcOrd="0" destOrd="0" presId="urn:microsoft.com/office/officeart/2005/8/layout/process2"/>
    <dgm:cxn modelId="{8D770D73-B416-4C3C-AC5F-626FD641E0C4}" type="presOf" srcId="{B63EDCD7-BF26-48B7-8FF2-200DF9A18100}" destId="{45F3E31F-5BCF-4F51-A1A5-B2D375334704}" srcOrd="0" destOrd="0" presId="urn:microsoft.com/office/officeart/2005/8/layout/process2"/>
    <dgm:cxn modelId="{E8E36B7D-A9CC-4546-8700-984790FADF10}" type="presOf" srcId="{3573E39C-709E-4979-9FF8-46F8EBCF0969}" destId="{2F0ED2AD-615D-4D9A-BC5C-21A7B7B9C4F5}" srcOrd="0" destOrd="0" presId="urn:microsoft.com/office/officeart/2005/8/layout/process2"/>
    <dgm:cxn modelId="{613CDC84-C1C6-4BAC-A11F-7A0FB5E7255D}" srcId="{4FA0B634-250E-4B22-8981-77FA76B52131}" destId="{DB81CE33-9E14-4F6E-AC4E-5E41E6DA7818}" srcOrd="2" destOrd="0" parTransId="{4AA8BB59-151D-4096-8B3A-F37AA820F43F}" sibTransId="{B63EDCD7-BF26-48B7-8FF2-200DF9A18100}"/>
    <dgm:cxn modelId="{B2223E9A-867C-471B-AC37-76CF938A4303}" type="presOf" srcId="{B63EDCD7-BF26-48B7-8FF2-200DF9A18100}" destId="{4D672CF9-669A-4AF1-A291-74D1C3EB704B}" srcOrd="1" destOrd="0" presId="urn:microsoft.com/office/officeart/2005/8/layout/process2"/>
    <dgm:cxn modelId="{1E87F8AC-C452-4931-911C-4B28424BF113}" type="presOf" srcId="{A599F862-6EA5-4C3A-9868-AD1D9A96179A}" destId="{8C61932F-88EA-4D98-8635-A631BB25E739}" srcOrd="0" destOrd="0" presId="urn:microsoft.com/office/officeart/2005/8/layout/process2"/>
    <dgm:cxn modelId="{A8BBC2BE-1A64-42A9-8441-C8460B2EC29F}" srcId="{4FA0B634-250E-4B22-8981-77FA76B52131}" destId="{950A3A1A-C88E-4AF6-99D5-170BB27148B5}" srcOrd="0" destOrd="0" parTransId="{3724B6CD-3F73-4D7D-A1F2-505A397A1417}" sibTransId="{F7492991-11C6-490C-A549-78C3A518798A}"/>
    <dgm:cxn modelId="{E9D5FCCA-E0A1-4C50-83C9-6A64A0BFF3E4}" type="presOf" srcId="{4FA0B634-250E-4B22-8981-77FA76B52131}" destId="{0F3F34B3-4600-43ED-822C-E2EDDA999494}" srcOrd="0" destOrd="0" presId="urn:microsoft.com/office/officeart/2005/8/layout/process2"/>
    <dgm:cxn modelId="{A61450D4-EC82-465F-8AF5-049D735644FE}" srcId="{4FA0B634-250E-4B22-8981-77FA76B52131}" destId="{3573E39C-709E-4979-9FF8-46F8EBCF0969}" srcOrd="1" destOrd="0" parTransId="{418849E8-B8B1-471B-8B2A-34939843F3CB}" sibTransId="{4E08168F-FB32-45B0-9B31-327205480DD6}"/>
    <dgm:cxn modelId="{3EAA7EF8-EA05-42B3-A467-15EE36B4E6E0}" type="presOf" srcId="{F7492991-11C6-490C-A549-78C3A518798A}" destId="{15D34B0D-42EA-4398-ACFD-3A197B732AF0}" srcOrd="1" destOrd="0" presId="urn:microsoft.com/office/officeart/2005/8/layout/process2"/>
    <dgm:cxn modelId="{B4720B6E-164F-4692-A472-DB3945ED7DB3}" type="presParOf" srcId="{0F3F34B3-4600-43ED-822C-E2EDDA999494}" destId="{DAB33938-481E-4E96-8AC7-E9ABBFE3BAB3}" srcOrd="0" destOrd="0" presId="urn:microsoft.com/office/officeart/2005/8/layout/process2"/>
    <dgm:cxn modelId="{AAC4B3ED-5C6C-43EB-891F-B5002389ED4A}" type="presParOf" srcId="{0F3F34B3-4600-43ED-822C-E2EDDA999494}" destId="{901A7513-09C8-42F0-B729-585829926521}" srcOrd="1" destOrd="0" presId="urn:microsoft.com/office/officeart/2005/8/layout/process2"/>
    <dgm:cxn modelId="{2957EC61-56ED-41E3-B217-54269E05420E}" type="presParOf" srcId="{901A7513-09C8-42F0-B729-585829926521}" destId="{15D34B0D-42EA-4398-ACFD-3A197B732AF0}" srcOrd="0" destOrd="0" presId="urn:microsoft.com/office/officeart/2005/8/layout/process2"/>
    <dgm:cxn modelId="{DB4023D7-90C6-49FC-B6F3-C0247F531D26}" type="presParOf" srcId="{0F3F34B3-4600-43ED-822C-E2EDDA999494}" destId="{2F0ED2AD-615D-4D9A-BC5C-21A7B7B9C4F5}" srcOrd="2" destOrd="0" presId="urn:microsoft.com/office/officeart/2005/8/layout/process2"/>
    <dgm:cxn modelId="{7527D76C-0A30-46AC-8CC6-37F83164B719}" type="presParOf" srcId="{0F3F34B3-4600-43ED-822C-E2EDDA999494}" destId="{77406AE6-391B-48F9-888C-02C005107FCB}" srcOrd="3" destOrd="0" presId="urn:microsoft.com/office/officeart/2005/8/layout/process2"/>
    <dgm:cxn modelId="{1A0F3D26-09D9-40A4-9A6E-2A1DC333EF22}" type="presParOf" srcId="{77406AE6-391B-48F9-888C-02C005107FCB}" destId="{26F52694-90A2-4D75-A226-AD7CE87FA433}" srcOrd="0" destOrd="0" presId="urn:microsoft.com/office/officeart/2005/8/layout/process2"/>
    <dgm:cxn modelId="{FD988F27-90DF-4629-BDA2-9327852101FB}" type="presParOf" srcId="{0F3F34B3-4600-43ED-822C-E2EDDA999494}" destId="{007947D2-2701-4679-93B1-DB65ECB7C5C6}" srcOrd="4" destOrd="0" presId="urn:microsoft.com/office/officeart/2005/8/layout/process2"/>
    <dgm:cxn modelId="{B94C423A-7F2E-43E0-A5BB-62081266AA59}" type="presParOf" srcId="{0F3F34B3-4600-43ED-822C-E2EDDA999494}" destId="{45F3E31F-5BCF-4F51-A1A5-B2D375334704}" srcOrd="5" destOrd="0" presId="urn:microsoft.com/office/officeart/2005/8/layout/process2"/>
    <dgm:cxn modelId="{D8E395A0-3C09-41C9-86CE-4E710EC037F0}" type="presParOf" srcId="{45F3E31F-5BCF-4F51-A1A5-B2D375334704}" destId="{4D672CF9-669A-4AF1-A291-74D1C3EB704B}" srcOrd="0" destOrd="0" presId="urn:microsoft.com/office/officeart/2005/8/layout/process2"/>
    <dgm:cxn modelId="{EBB376CC-C4AB-4BCE-A1C2-A6C73BEFF427}" type="presParOf" srcId="{0F3F34B3-4600-43ED-822C-E2EDDA999494}" destId="{8C61932F-88EA-4D98-8635-A631BB25E739}" srcOrd="6"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FA0B634-250E-4B22-8981-77FA76B52131}" type="doc">
      <dgm:prSet loTypeId="urn:microsoft.com/office/officeart/2005/8/layout/process2" loCatId="process" qsTypeId="urn:microsoft.com/office/officeart/2005/8/quickstyle/simple1" qsCatId="simple" csTypeId="urn:microsoft.com/office/officeart/2005/8/colors/accent1_2" csCatId="accent1" phldr="1"/>
      <dgm:spPr/>
    </dgm:pt>
    <dgm:pt modelId="{950A3A1A-C88E-4AF6-99D5-170BB27148B5}">
      <dgm:prSet phldrT="[Text]"/>
      <dgm:spPr/>
      <dgm:t>
        <a:bodyPr/>
        <a:lstStyle/>
        <a:p>
          <a:r>
            <a:rPr lang="en-CA" dirty="0">
              <a:cs typeface="Calibri Light"/>
            </a:rPr>
            <a:t>Expression</a:t>
          </a:r>
          <a:r>
            <a:rPr lang="en-US" dirty="0">
              <a:cs typeface="Calibri Light"/>
            </a:rPr>
            <a:t> </a:t>
          </a:r>
          <a:r>
            <a:rPr lang="en-CA" dirty="0">
              <a:cs typeface="Calibri Light"/>
            </a:rPr>
            <a:t>of</a:t>
          </a:r>
          <a:r>
            <a:rPr lang="en-US" dirty="0">
              <a:cs typeface="Calibri Light"/>
            </a:rPr>
            <a:t> LEA-3 Protein</a:t>
          </a:r>
          <a:endParaRPr lang="en-CA" dirty="0">
            <a:cs typeface="Calibri Light"/>
          </a:endParaRPr>
        </a:p>
      </dgm:t>
    </dgm:pt>
    <dgm:pt modelId="{3724B6CD-3F73-4D7D-A1F2-505A397A1417}" type="parTrans" cxnId="{A8BBC2BE-1A64-42A9-8441-C8460B2EC29F}">
      <dgm:prSet/>
      <dgm:spPr/>
      <dgm:t>
        <a:bodyPr/>
        <a:lstStyle/>
        <a:p>
          <a:endParaRPr lang="en-CA"/>
        </a:p>
      </dgm:t>
    </dgm:pt>
    <dgm:pt modelId="{F7492991-11C6-490C-A549-78C3A518798A}" type="sibTrans" cxnId="{A8BBC2BE-1A64-42A9-8441-C8460B2EC29F}">
      <dgm:prSet/>
      <dgm:spPr/>
      <dgm:t>
        <a:bodyPr/>
        <a:lstStyle/>
        <a:p>
          <a:endParaRPr lang="en-CA"/>
        </a:p>
      </dgm:t>
    </dgm:pt>
    <dgm:pt modelId="{DB81CE33-9E14-4F6E-AC4E-5E41E6DA7818}">
      <dgm:prSet phldrT="[Text]"/>
      <dgm:spPr/>
      <dgm:t>
        <a:bodyPr/>
        <a:lstStyle/>
        <a:p>
          <a:r>
            <a:rPr lang="en-US" dirty="0">
              <a:cs typeface="Calibri Light"/>
            </a:rPr>
            <a:t>Immobilized metal ion affinity chromatography (IMAC) </a:t>
          </a:r>
        </a:p>
      </dgm:t>
    </dgm:pt>
    <dgm:pt modelId="{4AA8BB59-151D-4096-8B3A-F37AA820F43F}" type="parTrans" cxnId="{613CDC84-C1C6-4BAC-A11F-7A0FB5E7255D}">
      <dgm:prSet/>
      <dgm:spPr/>
      <dgm:t>
        <a:bodyPr/>
        <a:lstStyle/>
        <a:p>
          <a:endParaRPr lang="en-CA"/>
        </a:p>
      </dgm:t>
    </dgm:pt>
    <dgm:pt modelId="{B63EDCD7-BF26-48B7-8FF2-200DF9A18100}" type="sibTrans" cxnId="{613CDC84-C1C6-4BAC-A11F-7A0FB5E7255D}">
      <dgm:prSet/>
      <dgm:spPr/>
      <dgm:t>
        <a:bodyPr/>
        <a:lstStyle/>
        <a:p>
          <a:endParaRPr lang="en-CA"/>
        </a:p>
      </dgm:t>
    </dgm:pt>
    <dgm:pt modelId="{3573E39C-709E-4979-9FF8-46F8EBCF0969}">
      <dgm:prSet phldrT="[Text]"/>
      <dgm:spPr/>
      <dgm:t>
        <a:bodyPr/>
        <a:lstStyle/>
        <a:p>
          <a:r>
            <a:rPr lang="en-US" dirty="0">
              <a:cs typeface="Calibri Light"/>
            </a:rPr>
            <a:t>Sumo-LEA Protein Purification</a:t>
          </a:r>
          <a:endParaRPr lang="en-CA" dirty="0">
            <a:cs typeface="Calibri Light"/>
          </a:endParaRPr>
        </a:p>
      </dgm:t>
    </dgm:pt>
    <dgm:pt modelId="{418849E8-B8B1-471B-8B2A-34939843F3CB}" type="parTrans" cxnId="{A61450D4-EC82-465F-8AF5-049D735644FE}">
      <dgm:prSet/>
      <dgm:spPr/>
      <dgm:t>
        <a:bodyPr/>
        <a:lstStyle/>
        <a:p>
          <a:endParaRPr lang="en-CA"/>
        </a:p>
      </dgm:t>
    </dgm:pt>
    <dgm:pt modelId="{4E08168F-FB32-45B0-9B31-327205480DD6}" type="sibTrans" cxnId="{A61450D4-EC82-465F-8AF5-049D735644FE}">
      <dgm:prSet/>
      <dgm:spPr/>
      <dgm:t>
        <a:bodyPr/>
        <a:lstStyle/>
        <a:p>
          <a:endParaRPr lang="en-US"/>
        </a:p>
      </dgm:t>
    </dgm:pt>
    <dgm:pt modelId="{0DD0B5E4-F804-4267-8162-04F2BC165AC7}">
      <dgm:prSet phldrT="[Text]"/>
      <dgm:spPr/>
      <dgm:t>
        <a:bodyPr/>
        <a:lstStyle/>
        <a:p>
          <a:r>
            <a:rPr lang="en-US">
              <a:cs typeface="Calibri Light"/>
            </a:rPr>
            <a:t>SDS-Page Analysis</a:t>
          </a:r>
          <a:endParaRPr lang="en-US" dirty="0">
            <a:cs typeface="Calibri Light"/>
          </a:endParaRPr>
        </a:p>
      </dgm:t>
    </dgm:pt>
    <dgm:pt modelId="{B1E9F2F5-99FC-44AF-A076-C9DF6D4C7D42}" type="parTrans" cxnId="{A97BA14F-25E4-4DB8-AEBF-C4B1817A8CCD}">
      <dgm:prSet/>
      <dgm:spPr/>
      <dgm:t>
        <a:bodyPr/>
        <a:lstStyle/>
        <a:p>
          <a:endParaRPr lang="en-CA"/>
        </a:p>
      </dgm:t>
    </dgm:pt>
    <dgm:pt modelId="{3EF7E0EF-F4B6-4637-A051-B6B6FA44B573}" type="sibTrans" cxnId="{A97BA14F-25E4-4DB8-AEBF-C4B1817A8CCD}">
      <dgm:prSet/>
      <dgm:spPr/>
      <dgm:t>
        <a:bodyPr/>
        <a:lstStyle/>
        <a:p>
          <a:endParaRPr lang="en-CA"/>
        </a:p>
      </dgm:t>
    </dgm:pt>
    <dgm:pt modelId="{0F3F34B3-4600-43ED-822C-E2EDDA999494}" type="pres">
      <dgm:prSet presAssocID="{4FA0B634-250E-4B22-8981-77FA76B52131}" presName="linearFlow" presStyleCnt="0">
        <dgm:presLayoutVars>
          <dgm:resizeHandles val="exact"/>
        </dgm:presLayoutVars>
      </dgm:prSet>
      <dgm:spPr/>
    </dgm:pt>
    <dgm:pt modelId="{DAB33938-481E-4E96-8AC7-E9ABBFE3BAB3}" type="pres">
      <dgm:prSet presAssocID="{950A3A1A-C88E-4AF6-99D5-170BB27148B5}" presName="node" presStyleLbl="node1" presStyleIdx="0" presStyleCnt="4">
        <dgm:presLayoutVars>
          <dgm:bulletEnabled val="1"/>
        </dgm:presLayoutVars>
      </dgm:prSet>
      <dgm:spPr/>
    </dgm:pt>
    <dgm:pt modelId="{901A7513-09C8-42F0-B729-585829926521}" type="pres">
      <dgm:prSet presAssocID="{F7492991-11C6-490C-A549-78C3A518798A}" presName="sibTrans" presStyleLbl="sibTrans2D1" presStyleIdx="0" presStyleCnt="3"/>
      <dgm:spPr/>
    </dgm:pt>
    <dgm:pt modelId="{15D34B0D-42EA-4398-ACFD-3A197B732AF0}" type="pres">
      <dgm:prSet presAssocID="{F7492991-11C6-490C-A549-78C3A518798A}" presName="connectorText" presStyleLbl="sibTrans2D1" presStyleIdx="0" presStyleCnt="3"/>
      <dgm:spPr/>
    </dgm:pt>
    <dgm:pt modelId="{2F0ED2AD-615D-4D9A-BC5C-21A7B7B9C4F5}" type="pres">
      <dgm:prSet presAssocID="{3573E39C-709E-4979-9FF8-46F8EBCF0969}" presName="node" presStyleLbl="node1" presStyleIdx="1" presStyleCnt="4">
        <dgm:presLayoutVars>
          <dgm:bulletEnabled val="1"/>
        </dgm:presLayoutVars>
      </dgm:prSet>
      <dgm:spPr/>
    </dgm:pt>
    <dgm:pt modelId="{77406AE6-391B-48F9-888C-02C005107FCB}" type="pres">
      <dgm:prSet presAssocID="{4E08168F-FB32-45B0-9B31-327205480DD6}" presName="sibTrans" presStyleLbl="sibTrans2D1" presStyleIdx="1" presStyleCnt="3"/>
      <dgm:spPr/>
    </dgm:pt>
    <dgm:pt modelId="{26F52694-90A2-4D75-A226-AD7CE87FA433}" type="pres">
      <dgm:prSet presAssocID="{4E08168F-FB32-45B0-9B31-327205480DD6}" presName="connectorText" presStyleLbl="sibTrans2D1" presStyleIdx="1" presStyleCnt="3"/>
      <dgm:spPr/>
    </dgm:pt>
    <dgm:pt modelId="{007947D2-2701-4679-93B1-DB65ECB7C5C6}" type="pres">
      <dgm:prSet presAssocID="{DB81CE33-9E14-4F6E-AC4E-5E41E6DA7818}" presName="node" presStyleLbl="node1" presStyleIdx="2" presStyleCnt="4">
        <dgm:presLayoutVars>
          <dgm:bulletEnabled val="1"/>
        </dgm:presLayoutVars>
      </dgm:prSet>
      <dgm:spPr/>
    </dgm:pt>
    <dgm:pt modelId="{D4EFAB02-1C58-403D-AD4F-64DBE3157BA2}" type="pres">
      <dgm:prSet presAssocID="{B63EDCD7-BF26-48B7-8FF2-200DF9A18100}" presName="sibTrans" presStyleLbl="sibTrans2D1" presStyleIdx="2" presStyleCnt="3"/>
      <dgm:spPr/>
    </dgm:pt>
    <dgm:pt modelId="{B0FDB9B7-B165-4667-8223-B457E3F86F14}" type="pres">
      <dgm:prSet presAssocID="{B63EDCD7-BF26-48B7-8FF2-200DF9A18100}" presName="connectorText" presStyleLbl="sibTrans2D1" presStyleIdx="2" presStyleCnt="3"/>
      <dgm:spPr/>
    </dgm:pt>
    <dgm:pt modelId="{A6A8BB31-9C6F-4F9B-9E94-97B96BBFB659}" type="pres">
      <dgm:prSet presAssocID="{0DD0B5E4-F804-4267-8162-04F2BC165AC7}" presName="node" presStyleLbl="node1" presStyleIdx="3" presStyleCnt="4">
        <dgm:presLayoutVars>
          <dgm:bulletEnabled val="1"/>
        </dgm:presLayoutVars>
      </dgm:prSet>
      <dgm:spPr/>
    </dgm:pt>
  </dgm:ptLst>
  <dgm:cxnLst>
    <dgm:cxn modelId="{D7013420-39D7-4AD6-8742-81EDA20617A4}" type="presOf" srcId="{B63EDCD7-BF26-48B7-8FF2-200DF9A18100}" destId="{D4EFAB02-1C58-403D-AD4F-64DBE3157BA2}" srcOrd="0" destOrd="0" presId="urn:microsoft.com/office/officeart/2005/8/layout/process2"/>
    <dgm:cxn modelId="{B1EF3820-14D7-4D77-BE48-3B928FB1ACA7}" type="presOf" srcId="{0DD0B5E4-F804-4267-8162-04F2BC165AC7}" destId="{A6A8BB31-9C6F-4F9B-9E94-97B96BBFB659}" srcOrd="0" destOrd="0" presId="urn:microsoft.com/office/officeart/2005/8/layout/process2"/>
    <dgm:cxn modelId="{87493725-9D60-4D77-A254-D983CE4B2A33}" type="presOf" srcId="{DB81CE33-9E14-4F6E-AC4E-5E41E6DA7818}" destId="{007947D2-2701-4679-93B1-DB65ECB7C5C6}" srcOrd="0" destOrd="0" presId="urn:microsoft.com/office/officeart/2005/8/layout/process2"/>
    <dgm:cxn modelId="{0F0F9A34-FF41-44FA-83AC-3A72D99E97B1}" type="presOf" srcId="{4E08168F-FB32-45B0-9B31-327205480DD6}" destId="{26F52694-90A2-4D75-A226-AD7CE87FA433}" srcOrd="1" destOrd="0" presId="urn:microsoft.com/office/officeart/2005/8/layout/process2"/>
    <dgm:cxn modelId="{A879AF40-4FBC-406E-82E3-8CAB3F80808E}" type="presOf" srcId="{F7492991-11C6-490C-A549-78C3A518798A}" destId="{901A7513-09C8-42F0-B729-585829926521}" srcOrd="0" destOrd="0" presId="urn:microsoft.com/office/officeart/2005/8/layout/process2"/>
    <dgm:cxn modelId="{97B01441-0324-4ABA-ACF6-B752734ACE18}" type="presOf" srcId="{4E08168F-FB32-45B0-9B31-327205480DD6}" destId="{77406AE6-391B-48F9-888C-02C005107FCB}" srcOrd="0" destOrd="0" presId="urn:microsoft.com/office/officeart/2005/8/layout/process2"/>
    <dgm:cxn modelId="{A97BA14F-25E4-4DB8-AEBF-C4B1817A8CCD}" srcId="{4FA0B634-250E-4B22-8981-77FA76B52131}" destId="{0DD0B5E4-F804-4267-8162-04F2BC165AC7}" srcOrd="3" destOrd="0" parTransId="{B1E9F2F5-99FC-44AF-A076-C9DF6D4C7D42}" sibTransId="{3EF7E0EF-F4B6-4637-A051-B6B6FA44B573}"/>
    <dgm:cxn modelId="{5CD9D472-10E0-46A2-949C-A1523276E78F}" type="presOf" srcId="{950A3A1A-C88E-4AF6-99D5-170BB27148B5}" destId="{DAB33938-481E-4E96-8AC7-E9ABBFE3BAB3}" srcOrd="0" destOrd="0" presId="urn:microsoft.com/office/officeart/2005/8/layout/process2"/>
    <dgm:cxn modelId="{E8E36B7D-A9CC-4546-8700-984790FADF10}" type="presOf" srcId="{3573E39C-709E-4979-9FF8-46F8EBCF0969}" destId="{2F0ED2AD-615D-4D9A-BC5C-21A7B7B9C4F5}" srcOrd="0" destOrd="0" presId="urn:microsoft.com/office/officeart/2005/8/layout/process2"/>
    <dgm:cxn modelId="{613CDC84-C1C6-4BAC-A11F-7A0FB5E7255D}" srcId="{4FA0B634-250E-4B22-8981-77FA76B52131}" destId="{DB81CE33-9E14-4F6E-AC4E-5E41E6DA7818}" srcOrd="2" destOrd="0" parTransId="{4AA8BB59-151D-4096-8B3A-F37AA820F43F}" sibTransId="{B63EDCD7-BF26-48B7-8FF2-200DF9A18100}"/>
    <dgm:cxn modelId="{0B3C9587-E588-4994-A235-8409183ADB41}" type="presOf" srcId="{B63EDCD7-BF26-48B7-8FF2-200DF9A18100}" destId="{B0FDB9B7-B165-4667-8223-B457E3F86F14}" srcOrd="1" destOrd="0" presId="urn:microsoft.com/office/officeart/2005/8/layout/process2"/>
    <dgm:cxn modelId="{A8BBC2BE-1A64-42A9-8441-C8460B2EC29F}" srcId="{4FA0B634-250E-4B22-8981-77FA76B52131}" destId="{950A3A1A-C88E-4AF6-99D5-170BB27148B5}" srcOrd="0" destOrd="0" parTransId="{3724B6CD-3F73-4D7D-A1F2-505A397A1417}" sibTransId="{F7492991-11C6-490C-A549-78C3A518798A}"/>
    <dgm:cxn modelId="{E9D5FCCA-E0A1-4C50-83C9-6A64A0BFF3E4}" type="presOf" srcId="{4FA0B634-250E-4B22-8981-77FA76B52131}" destId="{0F3F34B3-4600-43ED-822C-E2EDDA999494}" srcOrd="0" destOrd="0" presId="urn:microsoft.com/office/officeart/2005/8/layout/process2"/>
    <dgm:cxn modelId="{A61450D4-EC82-465F-8AF5-049D735644FE}" srcId="{4FA0B634-250E-4B22-8981-77FA76B52131}" destId="{3573E39C-709E-4979-9FF8-46F8EBCF0969}" srcOrd="1" destOrd="0" parTransId="{418849E8-B8B1-471B-8B2A-34939843F3CB}" sibTransId="{4E08168F-FB32-45B0-9B31-327205480DD6}"/>
    <dgm:cxn modelId="{3EAA7EF8-EA05-42B3-A467-15EE36B4E6E0}" type="presOf" srcId="{F7492991-11C6-490C-A549-78C3A518798A}" destId="{15D34B0D-42EA-4398-ACFD-3A197B732AF0}" srcOrd="1" destOrd="0" presId="urn:microsoft.com/office/officeart/2005/8/layout/process2"/>
    <dgm:cxn modelId="{B4720B6E-164F-4692-A472-DB3945ED7DB3}" type="presParOf" srcId="{0F3F34B3-4600-43ED-822C-E2EDDA999494}" destId="{DAB33938-481E-4E96-8AC7-E9ABBFE3BAB3}" srcOrd="0" destOrd="0" presId="urn:microsoft.com/office/officeart/2005/8/layout/process2"/>
    <dgm:cxn modelId="{AAC4B3ED-5C6C-43EB-891F-B5002389ED4A}" type="presParOf" srcId="{0F3F34B3-4600-43ED-822C-E2EDDA999494}" destId="{901A7513-09C8-42F0-B729-585829926521}" srcOrd="1" destOrd="0" presId="urn:microsoft.com/office/officeart/2005/8/layout/process2"/>
    <dgm:cxn modelId="{2957EC61-56ED-41E3-B217-54269E05420E}" type="presParOf" srcId="{901A7513-09C8-42F0-B729-585829926521}" destId="{15D34B0D-42EA-4398-ACFD-3A197B732AF0}" srcOrd="0" destOrd="0" presId="urn:microsoft.com/office/officeart/2005/8/layout/process2"/>
    <dgm:cxn modelId="{DB4023D7-90C6-49FC-B6F3-C0247F531D26}" type="presParOf" srcId="{0F3F34B3-4600-43ED-822C-E2EDDA999494}" destId="{2F0ED2AD-615D-4D9A-BC5C-21A7B7B9C4F5}" srcOrd="2" destOrd="0" presId="urn:microsoft.com/office/officeart/2005/8/layout/process2"/>
    <dgm:cxn modelId="{7527D76C-0A30-46AC-8CC6-37F83164B719}" type="presParOf" srcId="{0F3F34B3-4600-43ED-822C-E2EDDA999494}" destId="{77406AE6-391B-48F9-888C-02C005107FCB}" srcOrd="3" destOrd="0" presId="urn:microsoft.com/office/officeart/2005/8/layout/process2"/>
    <dgm:cxn modelId="{1A0F3D26-09D9-40A4-9A6E-2A1DC333EF22}" type="presParOf" srcId="{77406AE6-391B-48F9-888C-02C005107FCB}" destId="{26F52694-90A2-4D75-A226-AD7CE87FA433}" srcOrd="0" destOrd="0" presId="urn:microsoft.com/office/officeart/2005/8/layout/process2"/>
    <dgm:cxn modelId="{FD988F27-90DF-4629-BDA2-9327852101FB}" type="presParOf" srcId="{0F3F34B3-4600-43ED-822C-E2EDDA999494}" destId="{007947D2-2701-4679-93B1-DB65ECB7C5C6}" srcOrd="4" destOrd="0" presId="urn:microsoft.com/office/officeart/2005/8/layout/process2"/>
    <dgm:cxn modelId="{A5AB89AC-414E-4F30-BB79-560B7275109A}" type="presParOf" srcId="{0F3F34B3-4600-43ED-822C-E2EDDA999494}" destId="{D4EFAB02-1C58-403D-AD4F-64DBE3157BA2}" srcOrd="5" destOrd="0" presId="urn:microsoft.com/office/officeart/2005/8/layout/process2"/>
    <dgm:cxn modelId="{9C57144E-94ED-44BB-ACDE-1ADF21765064}" type="presParOf" srcId="{D4EFAB02-1C58-403D-AD4F-64DBE3157BA2}" destId="{B0FDB9B7-B165-4667-8223-B457E3F86F14}" srcOrd="0" destOrd="0" presId="urn:microsoft.com/office/officeart/2005/8/layout/process2"/>
    <dgm:cxn modelId="{C077C55C-0962-4539-AAE1-55793B4F4EB3}" type="presParOf" srcId="{0F3F34B3-4600-43ED-822C-E2EDDA999494}" destId="{A6A8BB31-9C6F-4F9B-9E94-97B96BBFB659}" srcOrd="6"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FA0B634-250E-4B22-8981-77FA76B52131}" type="doc">
      <dgm:prSet loTypeId="urn:microsoft.com/office/officeart/2005/8/layout/process2" loCatId="process" qsTypeId="urn:microsoft.com/office/officeart/2005/8/quickstyle/simple1" qsCatId="simple" csTypeId="urn:microsoft.com/office/officeart/2005/8/colors/accent1_2" csCatId="accent1" phldr="1"/>
      <dgm:spPr/>
    </dgm:pt>
    <dgm:pt modelId="{950A3A1A-C88E-4AF6-99D5-170BB27148B5}">
      <dgm:prSet phldrT="[Text]"/>
      <dgm:spPr/>
      <dgm:t>
        <a:bodyPr/>
        <a:lstStyle/>
        <a:p>
          <a:r>
            <a:rPr lang="en-CA" dirty="0">
              <a:cs typeface="Calibri Light"/>
            </a:rPr>
            <a:t>Expression</a:t>
          </a:r>
          <a:r>
            <a:rPr lang="en-US" dirty="0">
              <a:cs typeface="Calibri Light"/>
            </a:rPr>
            <a:t> </a:t>
          </a:r>
          <a:r>
            <a:rPr lang="en-CA" dirty="0">
              <a:cs typeface="Calibri Light"/>
            </a:rPr>
            <a:t>of</a:t>
          </a:r>
          <a:r>
            <a:rPr lang="en-US" dirty="0">
              <a:cs typeface="Calibri Light"/>
            </a:rPr>
            <a:t> LEA-3 Protein</a:t>
          </a:r>
          <a:endParaRPr lang="en-CA" dirty="0">
            <a:cs typeface="Calibri Light"/>
          </a:endParaRPr>
        </a:p>
      </dgm:t>
    </dgm:pt>
    <dgm:pt modelId="{3724B6CD-3F73-4D7D-A1F2-505A397A1417}" type="parTrans" cxnId="{A8BBC2BE-1A64-42A9-8441-C8460B2EC29F}">
      <dgm:prSet/>
      <dgm:spPr/>
      <dgm:t>
        <a:bodyPr/>
        <a:lstStyle/>
        <a:p>
          <a:endParaRPr lang="en-CA"/>
        </a:p>
      </dgm:t>
    </dgm:pt>
    <dgm:pt modelId="{F7492991-11C6-490C-A549-78C3A518798A}" type="sibTrans" cxnId="{A8BBC2BE-1A64-42A9-8441-C8460B2EC29F}">
      <dgm:prSet/>
      <dgm:spPr/>
      <dgm:t>
        <a:bodyPr/>
        <a:lstStyle/>
        <a:p>
          <a:endParaRPr lang="en-CA"/>
        </a:p>
      </dgm:t>
    </dgm:pt>
    <dgm:pt modelId="{DB81CE33-9E14-4F6E-AC4E-5E41E6DA7818}">
      <dgm:prSet phldrT="[Text]"/>
      <dgm:spPr/>
      <dgm:t>
        <a:bodyPr/>
        <a:lstStyle/>
        <a:p>
          <a:r>
            <a:rPr lang="en-US" dirty="0">
              <a:cs typeface="Calibri Light"/>
            </a:rPr>
            <a:t>Immobilized metal ion affinity chromatography (IMAC) </a:t>
          </a:r>
        </a:p>
      </dgm:t>
    </dgm:pt>
    <dgm:pt modelId="{4AA8BB59-151D-4096-8B3A-F37AA820F43F}" type="parTrans" cxnId="{613CDC84-C1C6-4BAC-A11F-7A0FB5E7255D}">
      <dgm:prSet/>
      <dgm:spPr/>
      <dgm:t>
        <a:bodyPr/>
        <a:lstStyle/>
        <a:p>
          <a:endParaRPr lang="en-CA"/>
        </a:p>
      </dgm:t>
    </dgm:pt>
    <dgm:pt modelId="{B63EDCD7-BF26-48B7-8FF2-200DF9A18100}" type="sibTrans" cxnId="{613CDC84-C1C6-4BAC-A11F-7A0FB5E7255D}">
      <dgm:prSet/>
      <dgm:spPr/>
      <dgm:t>
        <a:bodyPr/>
        <a:lstStyle/>
        <a:p>
          <a:endParaRPr lang="en-CA"/>
        </a:p>
      </dgm:t>
    </dgm:pt>
    <dgm:pt modelId="{3573E39C-709E-4979-9FF8-46F8EBCF0969}">
      <dgm:prSet phldrT="[Text]"/>
      <dgm:spPr/>
      <dgm:t>
        <a:bodyPr/>
        <a:lstStyle/>
        <a:p>
          <a:r>
            <a:rPr lang="en-US" dirty="0">
              <a:cs typeface="Calibri Light"/>
            </a:rPr>
            <a:t>Sumo-LEA Protein Purification</a:t>
          </a:r>
          <a:endParaRPr lang="en-CA" dirty="0">
            <a:cs typeface="Calibri Light"/>
          </a:endParaRPr>
        </a:p>
      </dgm:t>
    </dgm:pt>
    <dgm:pt modelId="{418849E8-B8B1-471B-8B2A-34939843F3CB}" type="parTrans" cxnId="{A61450D4-EC82-465F-8AF5-049D735644FE}">
      <dgm:prSet/>
      <dgm:spPr/>
    </dgm:pt>
    <dgm:pt modelId="{4E08168F-FB32-45B0-9B31-327205480DD6}" type="sibTrans" cxnId="{A61450D4-EC82-465F-8AF5-049D735644FE}">
      <dgm:prSet/>
      <dgm:spPr/>
      <dgm:t>
        <a:bodyPr/>
        <a:lstStyle/>
        <a:p>
          <a:endParaRPr lang="en-US"/>
        </a:p>
      </dgm:t>
    </dgm:pt>
    <dgm:pt modelId="{F7298005-2A23-41A1-AF20-D866DBC83964}">
      <dgm:prSet phldrT="[Text]"/>
      <dgm:spPr/>
      <dgm:t>
        <a:bodyPr/>
        <a:lstStyle/>
        <a:p>
          <a:r>
            <a:rPr lang="en-US">
              <a:cs typeface="Calibri Light"/>
            </a:rPr>
            <a:t>SDS-Page Analysis</a:t>
          </a:r>
          <a:endParaRPr lang="en-US" dirty="0">
            <a:cs typeface="Calibri Light"/>
          </a:endParaRPr>
        </a:p>
      </dgm:t>
    </dgm:pt>
    <dgm:pt modelId="{73E1BBF0-6C21-4C47-B07F-7C376F9AF27A}" type="parTrans" cxnId="{6B443177-51FA-411A-B867-B64BFFADFC5F}">
      <dgm:prSet/>
      <dgm:spPr/>
    </dgm:pt>
    <dgm:pt modelId="{A9CA4AD9-E8A3-47B5-8012-6964A39EC587}" type="sibTrans" cxnId="{6B443177-51FA-411A-B867-B64BFFADFC5F}">
      <dgm:prSet/>
      <dgm:spPr/>
    </dgm:pt>
    <dgm:pt modelId="{0F3F34B3-4600-43ED-822C-E2EDDA999494}" type="pres">
      <dgm:prSet presAssocID="{4FA0B634-250E-4B22-8981-77FA76B52131}" presName="linearFlow" presStyleCnt="0">
        <dgm:presLayoutVars>
          <dgm:resizeHandles val="exact"/>
        </dgm:presLayoutVars>
      </dgm:prSet>
      <dgm:spPr/>
    </dgm:pt>
    <dgm:pt modelId="{DAB33938-481E-4E96-8AC7-E9ABBFE3BAB3}" type="pres">
      <dgm:prSet presAssocID="{950A3A1A-C88E-4AF6-99D5-170BB27148B5}" presName="node" presStyleLbl="node1" presStyleIdx="0" presStyleCnt="4">
        <dgm:presLayoutVars>
          <dgm:bulletEnabled val="1"/>
        </dgm:presLayoutVars>
      </dgm:prSet>
      <dgm:spPr/>
    </dgm:pt>
    <dgm:pt modelId="{901A7513-09C8-42F0-B729-585829926521}" type="pres">
      <dgm:prSet presAssocID="{F7492991-11C6-490C-A549-78C3A518798A}" presName="sibTrans" presStyleLbl="sibTrans2D1" presStyleIdx="0" presStyleCnt="3"/>
      <dgm:spPr/>
    </dgm:pt>
    <dgm:pt modelId="{15D34B0D-42EA-4398-ACFD-3A197B732AF0}" type="pres">
      <dgm:prSet presAssocID="{F7492991-11C6-490C-A549-78C3A518798A}" presName="connectorText" presStyleLbl="sibTrans2D1" presStyleIdx="0" presStyleCnt="3"/>
      <dgm:spPr/>
    </dgm:pt>
    <dgm:pt modelId="{2F0ED2AD-615D-4D9A-BC5C-21A7B7B9C4F5}" type="pres">
      <dgm:prSet presAssocID="{3573E39C-709E-4979-9FF8-46F8EBCF0969}" presName="node" presStyleLbl="node1" presStyleIdx="1" presStyleCnt="4">
        <dgm:presLayoutVars>
          <dgm:bulletEnabled val="1"/>
        </dgm:presLayoutVars>
      </dgm:prSet>
      <dgm:spPr/>
    </dgm:pt>
    <dgm:pt modelId="{77406AE6-391B-48F9-888C-02C005107FCB}" type="pres">
      <dgm:prSet presAssocID="{4E08168F-FB32-45B0-9B31-327205480DD6}" presName="sibTrans" presStyleLbl="sibTrans2D1" presStyleIdx="1" presStyleCnt="3"/>
      <dgm:spPr/>
    </dgm:pt>
    <dgm:pt modelId="{26F52694-90A2-4D75-A226-AD7CE87FA433}" type="pres">
      <dgm:prSet presAssocID="{4E08168F-FB32-45B0-9B31-327205480DD6}" presName="connectorText" presStyleLbl="sibTrans2D1" presStyleIdx="1" presStyleCnt="3"/>
      <dgm:spPr/>
    </dgm:pt>
    <dgm:pt modelId="{007947D2-2701-4679-93B1-DB65ECB7C5C6}" type="pres">
      <dgm:prSet presAssocID="{DB81CE33-9E14-4F6E-AC4E-5E41E6DA7818}" presName="node" presStyleLbl="node1" presStyleIdx="2" presStyleCnt="4">
        <dgm:presLayoutVars>
          <dgm:bulletEnabled val="1"/>
        </dgm:presLayoutVars>
      </dgm:prSet>
      <dgm:spPr/>
    </dgm:pt>
    <dgm:pt modelId="{262F1EF9-4458-46EF-9166-247E11AE7DC6}" type="pres">
      <dgm:prSet presAssocID="{B63EDCD7-BF26-48B7-8FF2-200DF9A18100}" presName="sibTrans" presStyleLbl="sibTrans2D1" presStyleIdx="2" presStyleCnt="3"/>
      <dgm:spPr/>
    </dgm:pt>
    <dgm:pt modelId="{8B752B96-8726-4F65-8A83-F69143D7CC4E}" type="pres">
      <dgm:prSet presAssocID="{B63EDCD7-BF26-48B7-8FF2-200DF9A18100}" presName="connectorText" presStyleLbl="sibTrans2D1" presStyleIdx="2" presStyleCnt="3"/>
      <dgm:spPr/>
    </dgm:pt>
    <dgm:pt modelId="{7BD28CD2-1E4B-4F2C-8D3C-8B791DDA7A4A}" type="pres">
      <dgm:prSet presAssocID="{F7298005-2A23-41A1-AF20-D866DBC83964}" presName="node" presStyleLbl="node1" presStyleIdx="3" presStyleCnt="4">
        <dgm:presLayoutVars>
          <dgm:bulletEnabled val="1"/>
        </dgm:presLayoutVars>
      </dgm:prSet>
      <dgm:spPr/>
    </dgm:pt>
  </dgm:ptLst>
  <dgm:cxnLst>
    <dgm:cxn modelId="{87493725-9D60-4D77-A254-D983CE4B2A33}" type="presOf" srcId="{DB81CE33-9E14-4F6E-AC4E-5E41E6DA7818}" destId="{007947D2-2701-4679-93B1-DB65ECB7C5C6}" srcOrd="0" destOrd="0" presId="urn:microsoft.com/office/officeart/2005/8/layout/process2"/>
    <dgm:cxn modelId="{0F0F9A34-FF41-44FA-83AC-3A72D99E97B1}" type="presOf" srcId="{4E08168F-FB32-45B0-9B31-327205480DD6}" destId="{26F52694-90A2-4D75-A226-AD7CE87FA433}" srcOrd="1" destOrd="0" presId="urn:microsoft.com/office/officeart/2005/8/layout/process2"/>
    <dgm:cxn modelId="{A879AF40-4FBC-406E-82E3-8CAB3F80808E}" type="presOf" srcId="{F7492991-11C6-490C-A549-78C3A518798A}" destId="{901A7513-09C8-42F0-B729-585829926521}" srcOrd="0" destOrd="0" presId="urn:microsoft.com/office/officeart/2005/8/layout/process2"/>
    <dgm:cxn modelId="{97B01441-0324-4ABA-ACF6-B752734ACE18}" type="presOf" srcId="{4E08168F-FB32-45B0-9B31-327205480DD6}" destId="{77406AE6-391B-48F9-888C-02C005107FCB}" srcOrd="0" destOrd="0" presId="urn:microsoft.com/office/officeart/2005/8/layout/process2"/>
    <dgm:cxn modelId="{087FC267-543F-44F7-BD3A-45FC81E24D53}" type="presOf" srcId="{F7298005-2A23-41A1-AF20-D866DBC83964}" destId="{7BD28CD2-1E4B-4F2C-8D3C-8B791DDA7A4A}" srcOrd="0" destOrd="0" presId="urn:microsoft.com/office/officeart/2005/8/layout/process2"/>
    <dgm:cxn modelId="{5CD9D472-10E0-46A2-949C-A1523276E78F}" type="presOf" srcId="{950A3A1A-C88E-4AF6-99D5-170BB27148B5}" destId="{DAB33938-481E-4E96-8AC7-E9ABBFE3BAB3}" srcOrd="0" destOrd="0" presId="urn:microsoft.com/office/officeart/2005/8/layout/process2"/>
    <dgm:cxn modelId="{6B443177-51FA-411A-B867-B64BFFADFC5F}" srcId="{4FA0B634-250E-4B22-8981-77FA76B52131}" destId="{F7298005-2A23-41A1-AF20-D866DBC83964}" srcOrd="3" destOrd="0" parTransId="{73E1BBF0-6C21-4C47-B07F-7C376F9AF27A}" sibTransId="{A9CA4AD9-E8A3-47B5-8012-6964A39EC587}"/>
    <dgm:cxn modelId="{E8E36B7D-A9CC-4546-8700-984790FADF10}" type="presOf" srcId="{3573E39C-709E-4979-9FF8-46F8EBCF0969}" destId="{2F0ED2AD-615D-4D9A-BC5C-21A7B7B9C4F5}" srcOrd="0" destOrd="0" presId="urn:microsoft.com/office/officeart/2005/8/layout/process2"/>
    <dgm:cxn modelId="{613CDC84-C1C6-4BAC-A11F-7A0FB5E7255D}" srcId="{4FA0B634-250E-4B22-8981-77FA76B52131}" destId="{DB81CE33-9E14-4F6E-AC4E-5E41E6DA7818}" srcOrd="2" destOrd="0" parTransId="{4AA8BB59-151D-4096-8B3A-F37AA820F43F}" sibTransId="{B63EDCD7-BF26-48B7-8FF2-200DF9A18100}"/>
    <dgm:cxn modelId="{6429CD99-1AD4-40FE-886E-47ED0F51140F}" type="presOf" srcId="{B63EDCD7-BF26-48B7-8FF2-200DF9A18100}" destId="{8B752B96-8726-4F65-8A83-F69143D7CC4E}" srcOrd="1" destOrd="0" presId="urn:microsoft.com/office/officeart/2005/8/layout/process2"/>
    <dgm:cxn modelId="{275130B2-48E2-4471-BB72-A6C7705AEEAC}" type="presOf" srcId="{B63EDCD7-BF26-48B7-8FF2-200DF9A18100}" destId="{262F1EF9-4458-46EF-9166-247E11AE7DC6}" srcOrd="0" destOrd="0" presId="urn:microsoft.com/office/officeart/2005/8/layout/process2"/>
    <dgm:cxn modelId="{A8BBC2BE-1A64-42A9-8441-C8460B2EC29F}" srcId="{4FA0B634-250E-4B22-8981-77FA76B52131}" destId="{950A3A1A-C88E-4AF6-99D5-170BB27148B5}" srcOrd="0" destOrd="0" parTransId="{3724B6CD-3F73-4D7D-A1F2-505A397A1417}" sibTransId="{F7492991-11C6-490C-A549-78C3A518798A}"/>
    <dgm:cxn modelId="{E9D5FCCA-E0A1-4C50-83C9-6A64A0BFF3E4}" type="presOf" srcId="{4FA0B634-250E-4B22-8981-77FA76B52131}" destId="{0F3F34B3-4600-43ED-822C-E2EDDA999494}" srcOrd="0" destOrd="0" presId="urn:microsoft.com/office/officeart/2005/8/layout/process2"/>
    <dgm:cxn modelId="{A61450D4-EC82-465F-8AF5-049D735644FE}" srcId="{4FA0B634-250E-4B22-8981-77FA76B52131}" destId="{3573E39C-709E-4979-9FF8-46F8EBCF0969}" srcOrd="1" destOrd="0" parTransId="{418849E8-B8B1-471B-8B2A-34939843F3CB}" sibTransId="{4E08168F-FB32-45B0-9B31-327205480DD6}"/>
    <dgm:cxn modelId="{3EAA7EF8-EA05-42B3-A467-15EE36B4E6E0}" type="presOf" srcId="{F7492991-11C6-490C-A549-78C3A518798A}" destId="{15D34B0D-42EA-4398-ACFD-3A197B732AF0}" srcOrd="1" destOrd="0" presId="urn:microsoft.com/office/officeart/2005/8/layout/process2"/>
    <dgm:cxn modelId="{B4720B6E-164F-4692-A472-DB3945ED7DB3}" type="presParOf" srcId="{0F3F34B3-4600-43ED-822C-E2EDDA999494}" destId="{DAB33938-481E-4E96-8AC7-E9ABBFE3BAB3}" srcOrd="0" destOrd="0" presId="urn:microsoft.com/office/officeart/2005/8/layout/process2"/>
    <dgm:cxn modelId="{AAC4B3ED-5C6C-43EB-891F-B5002389ED4A}" type="presParOf" srcId="{0F3F34B3-4600-43ED-822C-E2EDDA999494}" destId="{901A7513-09C8-42F0-B729-585829926521}" srcOrd="1" destOrd="0" presId="urn:microsoft.com/office/officeart/2005/8/layout/process2"/>
    <dgm:cxn modelId="{2957EC61-56ED-41E3-B217-54269E05420E}" type="presParOf" srcId="{901A7513-09C8-42F0-B729-585829926521}" destId="{15D34B0D-42EA-4398-ACFD-3A197B732AF0}" srcOrd="0" destOrd="0" presId="urn:microsoft.com/office/officeart/2005/8/layout/process2"/>
    <dgm:cxn modelId="{DB4023D7-90C6-49FC-B6F3-C0247F531D26}" type="presParOf" srcId="{0F3F34B3-4600-43ED-822C-E2EDDA999494}" destId="{2F0ED2AD-615D-4D9A-BC5C-21A7B7B9C4F5}" srcOrd="2" destOrd="0" presId="urn:microsoft.com/office/officeart/2005/8/layout/process2"/>
    <dgm:cxn modelId="{7527D76C-0A30-46AC-8CC6-37F83164B719}" type="presParOf" srcId="{0F3F34B3-4600-43ED-822C-E2EDDA999494}" destId="{77406AE6-391B-48F9-888C-02C005107FCB}" srcOrd="3" destOrd="0" presId="urn:microsoft.com/office/officeart/2005/8/layout/process2"/>
    <dgm:cxn modelId="{1A0F3D26-09D9-40A4-9A6E-2A1DC333EF22}" type="presParOf" srcId="{77406AE6-391B-48F9-888C-02C005107FCB}" destId="{26F52694-90A2-4D75-A226-AD7CE87FA433}" srcOrd="0" destOrd="0" presId="urn:microsoft.com/office/officeart/2005/8/layout/process2"/>
    <dgm:cxn modelId="{FD988F27-90DF-4629-BDA2-9327852101FB}" type="presParOf" srcId="{0F3F34B3-4600-43ED-822C-E2EDDA999494}" destId="{007947D2-2701-4679-93B1-DB65ECB7C5C6}" srcOrd="4" destOrd="0" presId="urn:microsoft.com/office/officeart/2005/8/layout/process2"/>
    <dgm:cxn modelId="{C137947B-1C0C-4CF2-9F43-53D4624C7DD3}" type="presParOf" srcId="{0F3F34B3-4600-43ED-822C-E2EDDA999494}" destId="{262F1EF9-4458-46EF-9166-247E11AE7DC6}" srcOrd="5" destOrd="0" presId="urn:microsoft.com/office/officeart/2005/8/layout/process2"/>
    <dgm:cxn modelId="{CF3ECC99-EB1C-49BF-B67F-11D3A47BAC6F}" type="presParOf" srcId="{262F1EF9-4458-46EF-9166-247E11AE7DC6}" destId="{8B752B96-8726-4F65-8A83-F69143D7CC4E}" srcOrd="0" destOrd="0" presId="urn:microsoft.com/office/officeart/2005/8/layout/process2"/>
    <dgm:cxn modelId="{40237D88-B646-4011-B9F8-118E4249B501}" type="presParOf" srcId="{0F3F34B3-4600-43ED-822C-E2EDDA999494}" destId="{7BD28CD2-1E4B-4F2C-8D3C-8B791DDA7A4A}" srcOrd="6"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FA0B634-250E-4B22-8981-77FA76B52131}" type="doc">
      <dgm:prSet loTypeId="urn:microsoft.com/office/officeart/2005/8/layout/process2" loCatId="process" qsTypeId="urn:microsoft.com/office/officeart/2005/8/quickstyle/simple1" qsCatId="simple" csTypeId="urn:microsoft.com/office/officeart/2005/8/colors/accent1_2" csCatId="accent1" phldr="1"/>
      <dgm:spPr/>
    </dgm:pt>
    <dgm:pt modelId="{950A3A1A-C88E-4AF6-99D5-170BB27148B5}">
      <dgm:prSet phldrT="[Text]"/>
      <dgm:spPr/>
      <dgm:t>
        <a:bodyPr/>
        <a:lstStyle/>
        <a:p>
          <a:r>
            <a:rPr lang="en-CA" dirty="0">
              <a:cs typeface="Calibri Light"/>
            </a:rPr>
            <a:t>Expression</a:t>
          </a:r>
          <a:r>
            <a:rPr lang="en-US" dirty="0">
              <a:cs typeface="Calibri Light"/>
            </a:rPr>
            <a:t> </a:t>
          </a:r>
          <a:r>
            <a:rPr lang="en-CA" dirty="0">
              <a:cs typeface="Calibri Light"/>
            </a:rPr>
            <a:t>of</a:t>
          </a:r>
          <a:r>
            <a:rPr lang="en-US" dirty="0">
              <a:cs typeface="Calibri Light"/>
            </a:rPr>
            <a:t> LEA-3 Protein</a:t>
          </a:r>
          <a:endParaRPr lang="en-CA" dirty="0">
            <a:cs typeface="Calibri Light"/>
          </a:endParaRPr>
        </a:p>
      </dgm:t>
    </dgm:pt>
    <dgm:pt modelId="{3724B6CD-3F73-4D7D-A1F2-505A397A1417}" type="parTrans" cxnId="{A8BBC2BE-1A64-42A9-8441-C8460B2EC29F}">
      <dgm:prSet/>
      <dgm:spPr/>
      <dgm:t>
        <a:bodyPr/>
        <a:lstStyle/>
        <a:p>
          <a:endParaRPr lang="en-CA"/>
        </a:p>
      </dgm:t>
    </dgm:pt>
    <dgm:pt modelId="{F7492991-11C6-490C-A549-78C3A518798A}" type="sibTrans" cxnId="{A8BBC2BE-1A64-42A9-8441-C8460B2EC29F}">
      <dgm:prSet/>
      <dgm:spPr/>
      <dgm:t>
        <a:bodyPr/>
        <a:lstStyle/>
        <a:p>
          <a:endParaRPr lang="en-CA"/>
        </a:p>
      </dgm:t>
    </dgm:pt>
    <dgm:pt modelId="{DB81CE33-9E14-4F6E-AC4E-5E41E6DA7818}">
      <dgm:prSet phldrT="[Text]"/>
      <dgm:spPr/>
      <dgm:t>
        <a:bodyPr/>
        <a:lstStyle/>
        <a:p>
          <a:r>
            <a:rPr lang="en-US" dirty="0">
              <a:cs typeface="Calibri Light"/>
            </a:rPr>
            <a:t>Immobilized metal ion affinity chromatography (IMAC) </a:t>
          </a:r>
        </a:p>
      </dgm:t>
    </dgm:pt>
    <dgm:pt modelId="{4AA8BB59-151D-4096-8B3A-F37AA820F43F}" type="parTrans" cxnId="{613CDC84-C1C6-4BAC-A11F-7A0FB5E7255D}">
      <dgm:prSet/>
      <dgm:spPr/>
      <dgm:t>
        <a:bodyPr/>
        <a:lstStyle/>
        <a:p>
          <a:endParaRPr lang="en-CA"/>
        </a:p>
      </dgm:t>
    </dgm:pt>
    <dgm:pt modelId="{B63EDCD7-BF26-48B7-8FF2-200DF9A18100}" type="sibTrans" cxnId="{613CDC84-C1C6-4BAC-A11F-7A0FB5E7255D}">
      <dgm:prSet/>
      <dgm:spPr/>
      <dgm:t>
        <a:bodyPr/>
        <a:lstStyle/>
        <a:p>
          <a:endParaRPr lang="en-CA"/>
        </a:p>
      </dgm:t>
    </dgm:pt>
    <dgm:pt modelId="{3573E39C-709E-4979-9FF8-46F8EBCF0969}">
      <dgm:prSet phldrT="[Text]"/>
      <dgm:spPr/>
      <dgm:t>
        <a:bodyPr/>
        <a:lstStyle/>
        <a:p>
          <a:r>
            <a:rPr lang="en-US" dirty="0">
              <a:cs typeface="Calibri Light"/>
            </a:rPr>
            <a:t>Sumo-LEA Protein Purification</a:t>
          </a:r>
          <a:endParaRPr lang="en-CA" dirty="0">
            <a:cs typeface="Calibri Light"/>
          </a:endParaRPr>
        </a:p>
      </dgm:t>
    </dgm:pt>
    <dgm:pt modelId="{418849E8-B8B1-471B-8B2A-34939843F3CB}" type="parTrans" cxnId="{A61450D4-EC82-465F-8AF5-049D735644FE}">
      <dgm:prSet/>
      <dgm:spPr/>
    </dgm:pt>
    <dgm:pt modelId="{4E08168F-FB32-45B0-9B31-327205480DD6}" type="sibTrans" cxnId="{A61450D4-EC82-465F-8AF5-049D735644FE}">
      <dgm:prSet/>
      <dgm:spPr/>
      <dgm:t>
        <a:bodyPr/>
        <a:lstStyle/>
        <a:p>
          <a:endParaRPr lang="en-US"/>
        </a:p>
      </dgm:t>
    </dgm:pt>
    <dgm:pt modelId="{F7298005-2A23-41A1-AF20-D866DBC83964}">
      <dgm:prSet phldrT="[Text]"/>
      <dgm:spPr/>
      <dgm:t>
        <a:bodyPr/>
        <a:lstStyle/>
        <a:p>
          <a:r>
            <a:rPr lang="en-US">
              <a:cs typeface="Calibri Light"/>
            </a:rPr>
            <a:t>SDS-Page Analysis</a:t>
          </a:r>
          <a:endParaRPr lang="en-US" dirty="0">
            <a:cs typeface="Calibri Light"/>
          </a:endParaRPr>
        </a:p>
      </dgm:t>
    </dgm:pt>
    <dgm:pt modelId="{73E1BBF0-6C21-4C47-B07F-7C376F9AF27A}" type="parTrans" cxnId="{6B443177-51FA-411A-B867-B64BFFADFC5F}">
      <dgm:prSet/>
      <dgm:spPr/>
    </dgm:pt>
    <dgm:pt modelId="{A9CA4AD9-E8A3-47B5-8012-6964A39EC587}" type="sibTrans" cxnId="{6B443177-51FA-411A-B867-B64BFFADFC5F}">
      <dgm:prSet/>
      <dgm:spPr/>
    </dgm:pt>
    <dgm:pt modelId="{0F3F34B3-4600-43ED-822C-E2EDDA999494}" type="pres">
      <dgm:prSet presAssocID="{4FA0B634-250E-4B22-8981-77FA76B52131}" presName="linearFlow" presStyleCnt="0">
        <dgm:presLayoutVars>
          <dgm:resizeHandles val="exact"/>
        </dgm:presLayoutVars>
      </dgm:prSet>
      <dgm:spPr/>
    </dgm:pt>
    <dgm:pt modelId="{DAB33938-481E-4E96-8AC7-E9ABBFE3BAB3}" type="pres">
      <dgm:prSet presAssocID="{950A3A1A-C88E-4AF6-99D5-170BB27148B5}" presName="node" presStyleLbl="node1" presStyleIdx="0" presStyleCnt="4">
        <dgm:presLayoutVars>
          <dgm:bulletEnabled val="1"/>
        </dgm:presLayoutVars>
      </dgm:prSet>
      <dgm:spPr/>
    </dgm:pt>
    <dgm:pt modelId="{901A7513-09C8-42F0-B729-585829926521}" type="pres">
      <dgm:prSet presAssocID="{F7492991-11C6-490C-A549-78C3A518798A}" presName="sibTrans" presStyleLbl="sibTrans2D1" presStyleIdx="0" presStyleCnt="3"/>
      <dgm:spPr/>
    </dgm:pt>
    <dgm:pt modelId="{15D34B0D-42EA-4398-ACFD-3A197B732AF0}" type="pres">
      <dgm:prSet presAssocID="{F7492991-11C6-490C-A549-78C3A518798A}" presName="connectorText" presStyleLbl="sibTrans2D1" presStyleIdx="0" presStyleCnt="3"/>
      <dgm:spPr/>
    </dgm:pt>
    <dgm:pt modelId="{2F0ED2AD-615D-4D9A-BC5C-21A7B7B9C4F5}" type="pres">
      <dgm:prSet presAssocID="{3573E39C-709E-4979-9FF8-46F8EBCF0969}" presName="node" presStyleLbl="node1" presStyleIdx="1" presStyleCnt="4">
        <dgm:presLayoutVars>
          <dgm:bulletEnabled val="1"/>
        </dgm:presLayoutVars>
      </dgm:prSet>
      <dgm:spPr/>
    </dgm:pt>
    <dgm:pt modelId="{77406AE6-391B-48F9-888C-02C005107FCB}" type="pres">
      <dgm:prSet presAssocID="{4E08168F-FB32-45B0-9B31-327205480DD6}" presName="sibTrans" presStyleLbl="sibTrans2D1" presStyleIdx="1" presStyleCnt="3"/>
      <dgm:spPr/>
    </dgm:pt>
    <dgm:pt modelId="{26F52694-90A2-4D75-A226-AD7CE87FA433}" type="pres">
      <dgm:prSet presAssocID="{4E08168F-FB32-45B0-9B31-327205480DD6}" presName="connectorText" presStyleLbl="sibTrans2D1" presStyleIdx="1" presStyleCnt="3"/>
      <dgm:spPr/>
    </dgm:pt>
    <dgm:pt modelId="{007947D2-2701-4679-93B1-DB65ECB7C5C6}" type="pres">
      <dgm:prSet presAssocID="{DB81CE33-9E14-4F6E-AC4E-5E41E6DA7818}" presName="node" presStyleLbl="node1" presStyleIdx="2" presStyleCnt="4">
        <dgm:presLayoutVars>
          <dgm:bulletEnabled val="1"/>
        </dgm:presLayoutVars>
      </dgm:prSet>
      <dgm:spPr/>
    </dgm:pt>
    <dgm:pt modelId="{262F1EF9-4458-46EF-9166-247E11AE7DC6}" type="pres">
      <dgm:prSet presAssocID="{B63EDCD7-BF26-48B7-8FF2-200DF9A18100}" presName="sibTrans" presStyleLbl="sibTrans2D1" presStyleIdx="2" presStyleCnt="3"/>
      <dgm:spPr/>
    </dgm:pt>
    <dgm:pt modelId="{8B752B96-8726-4F65-8A83-F69143D7CC4E}" type="pres">
      <dgm:prSet presAssocID="{B63EDCD7-BF26-48B7-8FF2-200DF9A18100}" presName="connectorText" presStyleLbl="sibTrans2D1" presStyleIdx="2" presStyleCnt="3"/>
      <dgm:spPr/>
    </dgm:pt>
    <dgm:pt modelId="{7BD28CD2-1E4B-4F2C-8D3C-8B791DDA7A4A}" type="pres">
      <dgm:prSet presAssocID="{F7298005-2A23-41A1-AF20-D866DBC83964}" presName="node" presStyleLbl="node1" presStyleIdx="3" presStyleCnt="4">
        <dgm:presLayoutVars>
          <dgm:bulletEnabled val="1"/>
        </dgm:presLayoutVars>
      </dgm:prSet>
      <dgm:spPr/>
    </dgm:pt>
  </dgm:ptLst>
  <dgm:cxnLst>
    <dgm:cxn modelId="{87493725-9D60-4D77-A254-D983CE4B2A33}" type="presOf" srcId="{DB81CE33-9E14-4F6E-AC4E-5E41E6DA7818}" destId="{007947D2-2701-4679-93B1-DB65ECB7C5C6}" srcOrd="0" destOrd="0" presId="urn:microsoft.com/office/officeart/2005/8/layout/process2"/>
    <dgm:cxn modelId="{0F0F9A34-FF41-44FA-83AC-3A72D99E97B1}" type="presOf" srcId="{4E08168F-FB32-45B0-9B31-327205480DD6}" destId="{26F52694-90A2-4D75-A226-AD7CE87FA433}" srcOrd="1" destOrd="0" presId="urn:microsoft.com/office/officeart/2005/8/layout/process2"/>
    <dgm:cxn modelId="{A879AF40-4FBC-406E-82E3-8CAB3F80808E}" type="presOf" srcId="{F7492991-11C6-490C-A549-78C3A518798A}" destId="{901A7513-09C8-42F0-B729-585829926521}" srcOrd="0" destOrd="0" presId="urn:microsoft.com/office/officeart/2005/8/layout/process2"/>
    <dgm:cxn modelId="{97B01441-0324-4ABA-ACF6-B752734ACE18}" type="presOf" srcId="{4E08168F-FB32-45B0-9B31-327205480DD6}" destId="{77406AE6-391B-48F9-888C-02C005107FCB}" srcOrd="0" destOrd="0" presId="urn:microsoft.com/office/officeart/2005/8/layout/process2"/>
    <dgm:cxn modelId="{087FC267-543F-44F7-BD3A-45FC81E24D53}" type="presOf" srcId="{F7298005-2A23-41A1-AF20-D866DBC83964}" destId="{7BD28CD2-1E4B-4F2C-8D3C-8B791DDA7A4A}" srcOrd="0" destOrd="0" presId="urn:microsoft.com/office/officeart/2005/8/layout/process2"/>
    <dgm:cxn modelId="{5CD9D472-10E0-46A2-949C-A1523276E78F}" type="presOf" srcId="{950A3A1A-C88E-4AF6-99D5-170BB27148B5}" destId="{DAB33938-481E-4E96-8AC7-E9ABBFE3BAB3}" srcOrd="0" destOrd="0" presId="urn:microsoft.com/office/officeart/2005/8/layout/process2"/>
    <dgm:cxn modelId="{6B443177-51FA-411A-B867-B64BFFADFC5F}" srcId="{4FA0B634-250E-4B22-8981-77FA76B52131}" destId="{F7298005-2A23-41A1-AF20-D866DBC83964}" srcOrd="3" destOrd="0" parTransId="{73E1BBF0-6C21-4C47-B07F-7C376F9AF27A}" sibTransId="{A9CA4AD9-E8A3-47B5-8012-6964A39EC587}"/>
    <dgm:cxn modelId="{E8E36B7D-A9CC-4546-8700-984790FADF10}" type="presOf" srcId="{3573E39C-709E-4979-9FF8-46F8EBCF0969}" destId="{2F0ED2AD-615D-4D9A-BC5C-21A7B7B9C4F5}" srcOrd="0" destOrd="0" presId="urn:microsoft.com/office/officeart/2005/8/layout/process2"/>
    <dgm:cxn modelId="{613CDC84-C1C6-4BAC-A11F-7A0FB5E7255D}" srcId="{4FA0B634-250E-4B22-8981-77FA76B52131}" destId="{DB81CE33-9E14-4F6E-AC4E-5E41E6DA7818}" srcOrd="2" destOrd="0" parTransId="{4AA8BB59-151D-4096-8B3A-F37AA820F43F}" sibTransId="{B63EDCD7-BF26-48B7-8FF2-200DF9A18100}"/>
    <dgm:cxn modelId="{6429CD99-1AD4-40FE-886E-47ED0F51140F}" type="presOf" srcId="{B63EDCD7-BF26-48B7-8FF2-200DF9A18100}" destId="{8B752B96-8726-4F65-8A83-F69143D7CC4E}" srcOrd="1" destOrd="0" presId="urn:microsoft.com/office/officeart/2005/8/layout/process2"/>
    <dgm:cxn modelId="{275130B2-48E2-4471-BB72-A6C7705AEEAC}" type="presOf" srcId="{B63EDCD7-BF26-48B7-8FF2-200DF9A18100}" destId="{262F1EF9-4458-46EF-9166-247E11AE7DC6}" srcOrd="0" destOrd="0" presId="urn:microsoft.com/office/officeart/2005/8/layout/process2"/>
    <dgm:cxn modelId="{A8BBC2BE-1A64-42A9-8441-C8460B2EC29F}" srcId="{4FA0B634-250E-4B22-8981-77FA76B52131}" destId="{950A3A1A-C88E-4AF6-99D5-170BB27148B5}" srcOrd="0" destOrd="0" parTransId="{3724B6CD-3F73-4D7D-A1F2-505A397A1417}" sibTransId="{F7492991-11C6-490C-A549-78C3A518798A}"/>
    <dgm:cxn modelId="{E9D5FCCA-E0A1-4C50-83C9-6A64A0BFF3E4}" type="presOf" srcId="{4FA0B634-250E-4B22-8981-77FA76B52131}" destId="{0F3F34B3-4600-43ED-822C-E2EDDA999494}" srcOrd="0" destOrd="0" presId="urn:microsoft.com/office/officeart/2005/8/layout/process2"/>
    <dgm:cxn modelId="{A61450D4-EC82-465F-8AF5-049D735644FE}" srcId="{4FA0B634-250E-4B22-8981-77FA76B52131}" destId="{3573E39C-709E-4979-9FF8-46F8EBCF0969}" srcOrd="1" destOrd="0" parTransId="{418849E8-B8B1-471B-8B2A-34939843F3CB}" sibTransId="{4E08168F-FB32-45B0-9B31-327205480DD6}"/>
    <dgm:cxn modelId="{3EAA7EF8-EA05-42B3-A467-15EE36B4E6E0}" type="presOf" srcId="{F7492991-11C6-490C-A549-78C3A518798A}" destId="{15D34B0D-42EA-4398-ACFD-3A197B732AF0}" srcOrd="1" destOrd="0" presId="urn:microsoft.com/office/officeart/2005/8/layout/process2"/>
    <dgm:cxn modelId="{B4720B6E-164F-4692-A472-DB3945ED7DB3}" type="presParOf" srcId="{0F3F34B3-4600-43ED-822C-E2EDDA999494}" destId="{DAB33938-481E-4E96-8AC7-E9ABBFE3BAB3}" srcOrd="0" destOrd="0" presId="urn:microsoft.com/office/officeart/2005/8/layout/process2"/>
    <dgm:cxn modelId="{AAC4B3ED-5C6C-43EB-891F-B5002389ED4A}" type="presParOf" srcId="{0F3F34B3-4600-43ED-822C-E2EDDA999494}" destId="{901A7513-09C8-42F0-B729-585829926521}" srcOrd="1" destOrd="0" presId="urn:microsoft.com/office/officeart/2005/8/layout/process2"/>
    <dgm:cxn modelId="{2957EC61-56ED-41E3-B217-54269E05420E}" type="presParOf" srcId="{901A7513-09C8-42F0-B729-585829926521}" destId="{15D34B0D-42EA-4398-ACFD-3A197B732AF0}" srcOrd="0" destOrd="0" presId="urn:microsoft.com/office/officeart/2005/8/layout/process2"/>
    <dgm:cxn modelId="{DB4023D7-90C6-49FC-B6F3-C0247F531D26}" type="presParOf" srcId="{0F3F34B3-4600-43ED-822C-E2EDDA999494}" destId="{2F0ED2AD-615D-4D9A-BC5C-21A7B7B9C4F5}" srcOrd="2" destOrd="0" presId="urn:microsoft.com/office/officeart/2005/8/layout/process2"/>
    <dgm:cxn modelId="{7527D76C-0A30-46AC-8CC6-37F83164B719}" type="presParOf" srcId="{0F3F34B3-4600-43ED-822C-E2EDDA999494}" destId="{77406AE6-391B-48F9-888C-02C005107FCB}" srcOrd="3" destOrd="0" presId="urn:microsoft.com/office/officeart/2005/8/layout/process2"/>
    <dgm:cxn modelId="{1A0F3D26-09D9-40A4-9A6E-2A1DC333EF22}" type="presParOf" srcId="{77406AE6-391B-48F9-888C-02C005107FCB}" destId="{26F52694-90A2-4D75-A226-AD7CE87FA433}" srcOrd="0" destOrd="0" presId="urn:microsoft.com/office/officeart/2005/8/layout/process2"/>
    <dgm:cxn modelId="{FD988F27-90DF-4629-BDA2-9327852101FB}" type="presParOf" srcId="{0F3F34B3-4600-43ED-822C-E2EDDA999494}" destId="{007947D2-2701-4679-93B1-DB65ECB7C5C6}" srcOrd="4" destOrd="0" presId="urn:microsoft.com/office/officeart/2005/8/layout/process2"/>
    <dgm:cxn modelId="{C137947B-1C0C-4CF2-9F43-53D4624C7DD3}" type="presParOf" srcId="{0F3F34B3-4600-43ED-822C-E2EDDA999494}" destId="{262F1EF9-4458-46EF-9166-247E11AE7DC6}" srcOrd="5" destOrd="0" presId="urn:microsoft.com/office/officeart/2005/8/layout/process2"/>
    <dgm:cxn modelId="{CF3ECC99-EB1C-49BF-B67F-11D3A47BAC6F}" type="presParOf" srcId="{262F1EF9-4458-46EF-9166-247E11AE7DC6}" destId="{8B752B96-8726-4F65-8A83-F69143D7CC4E}" srcOrd="0" destOrd="0" presId="urn:microsoft.com/office/officeart/2005/8/layout/process2"/>
    <dgm:cxn modelId="{40237D88-B646-4011-B9F8-118E4249B501}" type="presParOf" srcId="{0F3F34B3-4600-43ED-822C-E2EDDA999494}" destId="{7BD28CD2-1E4B-4F2C-8D3C-8B791DDA7A4A}" srcOrd="6"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B33938-481E-4E96-8AC7-E9ABBFE3BAB3}">
      <dsp:nvSpPr>
        <dsp:cNvPr id="0" name=""/>
        <dsp:cNvSpPr/>
      </dsp:nvSpPr>
      <dsp:spPr>
        <a:xfrm>
          <a:off x="2976" y="1964"/>
          <a:ext cx="2495960" cy="73069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CA" sz="1500" kern="1200" dirty="0">
              <a:cs typeface="Calibri Light"/>
            </a:rPr>
            <a:t>Expression</a:t>
          </a:r>
          <a:r>
            <a:rPr lang="en-US" sz="1500" kern="1200" dirty="0">
              <a:cs typeface="Calibri Light"/>
            </a:rPr>
            <a:t> </a:t>
          </a:r>
          <a:r>
            <a:rPr lang="en-CA" sz="1500" kern="1200" dirty="0">
              <a:cs typeface="Calibri Light"/>
            </a:rPr>
            <a:t>of</a:t>
          </a:r>
          <a:r>
            <a:rPr lang="en-US" sz="1500" kern="1200" dirty="0">
              <a:cs typeface="Calibri Light"/>
            </a:rPr>
            <a:t> LEA-3 Protein</a:t>
          </a:r>
          <a:endParaRPr lang="en-CA" sz="1500" kern="1200" dirty="0">
            <a:cs typeface="Calibri Light"/>
          </a:endParaRPr>
        </a:p>
      </dsp:txBody>
      <dsp:txXfrm>
        <a:off x="24377" y="23365"/>
        <a:ext cx="2453158" cy="687888"/>
      </dsp:txXfrm>
    </dsp:sp>
    <dsp:sp modelId="{901A7513-09C8-42F0-B729-585829926521}">
      <dsp:nvSpPr>
        <dsp:cNvPr id="0" name=""/>
        <dsp:cNvSpPr/>
      </dsp:nvSpPr>
      <dsp:spPr>
        <a:xfrm rot="5400000">
          <a:off x="1113952" y="750921"/>
          <a:ext cx="274008" cy="32881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CA" sz="1200" kern="1200"/>
        </a:p>
      </dsp:txBody>
      <dsp:txXfrm rot="-5400000">
        <a:off x="1152313" y="778322"/>
        <a:ext cx="197286" cy="191806"/>
      </dsp:txXfrm>
    </dsp:sp>
    <dsp:sp modelId="{2F0ED2AD-615D-4D9A-BC5C-21A7B7B9C4F5}">
      <dsp:nvSpPr>
        <dsp:cNvPr id="0" name=""/>
        <dsp:cNvSpPr/>
      </dsp:nvSpPr>
      <dsp:spPr>
        <a:xfrm>
          <a:off x="2976" y="1097999"/>
          <a:ext cx="2495960" cy="73069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cs typeface="Calibri Light"/>
            </a:rPr>
            <a:t>Sumo-LEA Protein Purification</a:t>
          </a:r>
          <a:endParaRPr lang="en-CA" sz="1500" kern="1200" dirty="0">
            <a:cs typeface="Calibri Light"/>
          </a:endParaRPr>
        </a:p>
      </dsp:txBody>
      <dsp:txXfrm>
        <a:off x="24377" y="1119400"/>
        <a:ext cx="2453158" cy="687888"/>
      </dsp:txXfrm>
    </dsp:sp>
    <dsp:sp modelId="{77406AE6-391B-48F9-888C-02C005107FCB}">
      <dsp:nvSpPr>
        <dsp:cNvPr id="0" name=""/>
        <dsp:cNvSpPr/>
      </dsp:nvSpPr>
      <dsp:spPr>
        <a:xfrm rot="5400000">
          <a:off x="1113952" y="1846957"/>
          <a:ext cx="274008" cy="32881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5400000">
        <a:off x="1152313" y="1874358"/>
        <a:ext cx="197286" cy="191806"/>
      </dsp:txXfrm>
    </dsp:sp>
    <dsp:sp modelId="{007947D2-2701-4679-93B1-DB65ECB7C5C6}">
      <dsp:nvSpPr>
        <dsp:cNvPr id="0" name=""/>
        <dsp:cNvSpPr/>
      </dsp:nvSpPr>
      <dsp:spPr>
        <a:xfrm>
          <a:off x="2976" y="2194035"/>
          <a:ext cx="2495960" cy="73069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cs typeface="Calibri Light"/>
            </a:rPr>
            <a:t>Immobilized metal ion affinity chromatography (IMAC) </a:t>
          </a:r>
        </a:p>
      </dsp:txBody>
      <dsp:txXfrm>
        <a:off x="24377" y="2215436"/>
        <a:ext cx="2453158" cy="687888"/>
      </dsp:txXfrm>
    </dsp:sp>
    <dsp:sp modelId="{262A462A-3258-4315-9085-80155BC9CCDD}">
      <dsp:nvSpPr>
        <dsp:cNvPr id="0" name=""/>
        <dsp:cNvSpPr/>
      </dsp:nvSpPr>
      <dsp:spPr>
        <a:xfrm rot="5400000">
          <a:off x="1113952" y="2942992"/>
          <a:ext cx="274008" cy="32881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CA" sz="1200" kern="1200"/>
        </a:p>
      </dsp:txBody>
      <dsp:txXfrm rot="-5400000">
        <a:off x="1152313" y="2970393"/>
        <a:ext cx="197286" cy="191806"/>
      </dsp:txXfrm>
    </dsp:sp>
    <dsp:sp modelId="{7180887C-BF15-4660-AA2E-CE0E0A9C9536}">
      <dsp:nvSpPr>
        <dsp:cNvPr id="0" name=""/>
        <dsp:cNvSpPr/>
      </dsp:nvSpPr>
      <dsp:spPr>
        <a:xfrm>
          <a:off x="2976" y="3290070"/>
          <a:ext cx="2495960" cy="73069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cs typeface="Calibri Light"/>
            </a:rPr>
            <a:t>SDS-Page Analysis</a:t>
          </a:r>
        </a:p>
      </dsp:txBody>
      <dsp:txXfrm>
        <a:off x="24377" y="3311471"/>
        <a:ext cx="2453158" cy="68788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B33938-481E-4E96-8AC7-E9ABBFE3BAB3}">
      <dsp:nvSpPr>
        <dsp:cNvPr id="0" name=""/>
        <dsp:cNvSpPr/>
      </dsp:nvSpPr>
      <dsp:spPr>
        <a:xfrm>
          <a:off x="2976" y="1964"/>
          <a:ext cx="2495960" cy="73069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CA" sz="1500" kern="1200" dirty="0">
              <a:cs typeface="Calibri Light"/>
            </a:rPr>
            <a:t>Expression</a:t>
          </a:r>
          <a:r>
            <a:rPr lang="en-US" sz="1500" kern="1200" dirty="0">
              <a:cs typeface="Calibri Light"/>
            </a:rPr>
            <a:t> </a:t>
          </a:r>
          <a:r>
            <a:rPr lang="en-CA" sz="1500" kern="1200" dirty="0">
              <a:cs typeface="Calibri Light"/>
            </a:rPr>
            <a:t>of</a:t>
          </a:r>
          <a:r>
            <a:rPr lang="en-US" sz="1500" kern="1200" dirty="0">
              <a:cs typeface="Calibri Light"/>
            </a:rPr>
            <a:t> LEA-3 Protein</a:t>
          </a:r>
          <a:endParaRPr lang="en-CA" sz="1500" kern="1200" dirty="0">
            <a:cs typeface="Calibri Light"/>
          </a:endParaRPr>
        </a:p>
      </dsp:txBody>
      <dsp:txXfrm>
        <a:off x="24377" y="23365"/>
        <a:ext cx="2453158" cy="687888"/>
      </dsp:txXfrm>
    </dsp:sp>
    <dsp:sp modelId="{901A7513-09C8-42F0-B729-585829926521}">
      <dsp:nvSpPr>
        <dsp:cNvPr id="0" name=""/>
        <dsp:cNvSpPr/>
      </dsp:nvSpPr>
      <dsp:spPr>
        <a:xfrm rot="5400000">
          <a:off x="1113952" y="750921"/>
          <a:ext cx="274008" cy="32881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CA" sz="1200" kern="1200"/>
        </a:p>
      </dsp:txBody>
      <dsp:txXfrm rot="-5400000">
        <a:off x="1152313" y="778322"/>
        <a:ext cx="197286" cy="191806"/>
      </dsp:txXfrm>
    </dsp:sp>
    <dsp:sp modelId="{2F0ED2AD-615D-4D9A-BC5C-21A7B7B9C4F5}">
      <dsp:nvSpPr>
        <dsp:cNvPr id="0" name=""/>
        <dsp:cNvSpPr/>
      </dsp:nvSpPr>
      <dsp:spPr>
        <a:xfrm>
          <a:off x="2976" y="1097999"/>
          <a:ext cx="2495960" cy="73069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cs typeface="Calibri Light"/>
            </a:rPr>
            <a:t>Sumo-LEA Protein Purification</a:t>
          </a:r>
          <a:endParaRPr lang="en-CA" sz="1500" kern="1200" dirty="0">
            <a:cs typeface="Calibri Light"/>
          </a:endParaRPr>
        </a:p>
      </dsp:txBody>
      <dsp:txXfrm>
        <a:off x="24377" y="1119400"/>
        <a:ext cx="2453158" cy="687888"/>
      </dsp:txXfrm>
    </dsp:sp>
    <dsp:sp modelId="{77406AE6-391B-48F9-888C-02C005107FCB}">
      <dsp:nvSpPr>
        <dsp:cNvPr id="0" name=""/>
        <dsp:cNvSpPr/>
      </dsp:nvSpPr>
      <dsp:spPr>
        <a:xfrm rot="5400000">
          <a:off x="1113952" y="1846957"/>
          <a:ext cx="274008" cy="32881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5400000">
        <a:off x="1152313" y="1874358"/>
        <a:ext cx="197286" cy="191806"/>
      </dsp:txXfrm>
    </dsp:sp>
    <dsp:sp modelId="{007947D2-2701-4679-93B1-DB65ECB7C5C6}">
      <dsp:nvSpPr>
        <dsp:cNvPr id="0" name=""/>
        <dsp:cNvSpPr/>
      </dsp:nvSpPr>
      <dsp:spPr>
        <a:xfrm>
          <a:off x="2976" y="2194035"/>
          <a:ext cx="2495960" cy="73069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cs typeface="Calibri Light"/>
            </a:rPr>
            <a:t>Immobilized metal ion affinity chromatography (IMAC) </a:t>
          </a:r>
          <a:endParaRPr lang="en-CA" sz="1500" kern="1200" dirty="0"/>
        </a:p>
      </dsp:txBody>
      <dsp:txXfrm>
        <a:off x="24377" y="2215436"/>
        <a:ext cx="2453158" cy="687888"/>
      </dsp:txXfrm>
    </dsp:sp>
    <dsp:sp modelId="{45F3E31F-5BCF-4F51-A1A5-B2D375334704}">
      <dsp:nvSpPr>
        <dsp:cNvPr id="0" name=""/>
        <dsp:cNvSpPr/>
      </dsp:nvSpPr>
      <dsp:spPr>
        <a:xfrm rot="5400000">
          <a:off x="1113952" y="2942992"/>
          <a:ext cx="274008" cy="32881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CA" sz="1200" kern="1200"/>
        </a:p>
      </dsp:txBody>
      <dsp:txXfrm rot="-5400000">
        <a:off x="1152313" y="2970393"/>
        <a:ext cx="197286" cy="191806"/>
      </dsp:txXfrm>
    </dsp:sp>
    <dsp:sp modelId="{8C61932F-88EA-4D98-8635-A631BB25E739}">
      <dsp:nvSpPr>
        <dsp:cNvPr id="0" name=""/>
        <dsp:cNvSpPr/>
      </dsp:nvSpPr>
      <dsp:spPr>
        <a:xfrm>
          <a:off x="2976" y="3290070"/>
          <a:ext cx="2495960" cy="73069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cs typeface="Calibri Light"/>
            </a:rPr>
            <a:t>SDS-Page Analysis</a:t>
          </a:r>
          <a:endParaRPr lang="en-CA" sz="1500" kern="1200" dirty="0"/>
        </a:p>
      </dsp:txBody>
      <dsp:txXfrm>
        <a:off x="24377" y="3311471"/>
        <a:ext cx="2453158" cy="68788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B33938-481E-4E96-8AC7-E9ABBFE3BAB3}">
      <dsp:nvSpPr>
        <dsp:cNvPr id="0" name=""/>
        <dsp:cNvSpPr/>
      </dsp:nvSpPr>
      <dsp:spPr>
        <a:xfrm>
          <a:off x="2976" y="1964"/>
          <a:ext cx="2495960" cy="73069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CA" sz="1500" kern="1200" dirty="0">
              <a:cs typeface="Calibri Light"/>
            </a:rPr>
            <a:t>Expression</a:t>
          </a:r>
          <a:r>
            <a:rPr lang="en-US" sz="1500" kern="1200" dirty="0">
              <a:cs typeface="Calibri Light"/>
            </a:rPr>
            <a:t> </a:t>
          </a:r>
          <a:r>
            <a:rPr lang="en-CA" sz="1500" kern="1200" dirty="0">
              <a:cs typeface="Calibri Light"/>
            </a:rPr>
            <a:t>of</a:t>
          </a:r>
          <a:r>
            <a:rPr lang="en-US" sz="1500" kern="1200" dirty="0">
              <a:cs typeface="Calibri Light"/>
            </a:rPr>
            <a:t> LEA-3 Protein</a:t>
          </a:r>
          <a:endParaRPr lang="en-CA" sz="1500" kern="1200" dirty="0">
            <a:cs typeface="Calibri Light"/>
          </a:endParaRPr>
        </a:p>
      </dsp:txBody>
      <dsp:txXfrm>
        <a:off x="24377" y="23365"/>
        <a:ext cx="2453158" cy="687888"/>
      </dsp:txXfrm>
    </dsp:sp>
    <dsp:sp modelId="{901A7513-09C8-42F0-B729-585829926521}">
      <dsp:nvSpPr>
        <dsp:cNvPr id="0" name=""/>
        <dsp:cNvSpPr/>
      </dsp:nvSpPr>
      <dsp:spPr>
        <a:xfrm rot="5400000">
          <a:off x="1113952" y="750921"/>
          <a:ext cx="274008" cy="32881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CA" sz="1200" kern="1200"/>
        </a:p>
      </dsp:txBody>
      <dsp:txXfrm rot="-5400000">
        <a:off x="1152313" y="778322"/>
        <a:ext cx="197286" cy="191806"/>
      </dsp:txXfrm>
    </dsp:sp>
    <dsp:sp modelId="{2F0ED2AD-615D-4D9A-BC5C-21A7B7B9C4F5}">
      <dsp:nvSpPr>
        <dsp:cNvPr id="0" name=""/>
        <dsp:cNvSpPr/>
      </dsp:nvSpPr>
      <dsp:spPr>
        <a:xfrm>
          <a:off x="2976" y="1097999"/>
          <a:ext cx="2495960" cy="73069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cs typeface="Calibri Light"/>
            </a:rPr>
            <a:t>Sumo-LEA Protein Purification</a:t>
          </a:r>
          <a:endParaRPr lang="en-CA" sz="1500" kern="1200" dirty="0">
            <a:cs typeface="Calibri Light"/>
          </a:endParaRPr>
        </a:p>
      </dsp:txBody>
      <dsp:txXfrm>
        <a:off x="24377" y="1119400"/>
        <a:ext cx="2453158" cy="687888"/>
      </dsp:txXfrm>
    </dsp:sp>
    <dsp:sp modelId="{77406AE6-391B-48F9-888C-02C005107FCB}">
      <dsp:nvSpPr>
        <dsp:cNvPr id="0" name=""/>
        <dsp:cNvSpPr/>
      </dsp:nvSpPr>
      <dsp:spPr>
        <a:xfrm rot="5400000">
          <a:off x="1113952" y="1846957"/>
          <a:ext cx="274008" cy="32881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5400000">
        <a:off x="1152313" y="1874358"/>
        <a:ext cx="197286" cy="191806"/>
      </dsp:txXfrm>
    </dsp:sp>
    <dsp:sp modelId="{007947D2-2701-4679-93B1-DB65ECB7C5C6}">
      <dsp:nvSpPr>
        <dsp:cNvPr id="0" name=""/>
        <dsp:cNvSpPr/>
      </dsp:nvSpPr>
      <dsp:spPr>
        <a:xfrm>
          <a:off x="2976" y="2194035"/>
          <a:ext cx="2495960" cy="73069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cs typeface="Calibri Light"/>
            </a:rPr>
            <a:t>Immobilized metal ion affinity chromatography (IMAC) </a:t>
          </a:r>
        </a:p>
      </dsp:txBody>
      <dsp:txXfrm>
        <a:off x="24377" y="2215436"/>
        <a:ext cx="2453158" cy="687888"/>
      </dsp:txXfrm>
    </dsp:sp>
    <dsp:sp modelId="{D4EFAB02-1C58-403D-AD4F-64DBE3157BA2}">
      <dsp:nvSpPr>
        <dsp:cNvPr id="0" name=""/>
        <dsp:cNvSpPr/>
      </dsp:nvSpPr>
      <dsp:spPr>
        <a:xfrm rot="5400000">
          <a:off x="1113952" y="2942992"/>
          <a:ext cx="274008" cy="32881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CA" sz="1200" kern="1200"/>
        </a:p>
      </dsp:txBody>
      <dsp:txXfrm rot="-5400000">
        <a:off x="1152313" y="2970393"/>
        <a:ext cx="197286" cy="191806"/>
      </dsp:txXfrm>
    </dsp:sp>
    <dsp:sp modelId="{A6A8BB31-9C6F-4F9B-9E94-97B96BBFB659}">
      <dsp:nvSpPr>
        <dsp:cNvPr id="0" name=""/>
        <dsp:cNvSpPr/>
      </dsp:nvSpPr>
      <dsp:spPr>
        <a:xfrm>
          <a:off x="2976" y="3290070"/>
          <a:ext cx="2495960" cy="73069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cs typeface="Calibri Light"/>
            </a:rPr>
            <a:t>SDS-Page Analysis</a:t>
          </a:r>
          <a:endParaRPr lang="en-US" sz="1500" kern="1200" dirty="0">
            <a:cs typeface="Calibri Light"/>
          </a:endParaRPr>
        </a:p>
      </dsp:txBody>
      <dsp:txXfrm>
        <a:off x="24377" y="3311471"/>
        <a:ext cx="2453158" cy="68788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B33938-481E-4E96-8AC7-E9ABBFE3BAB3}">
      <dsp:nvSpPr>
        <dsp:cNvPr id="0" name=""/>
        <dsp:cNvSpPr/>
      </dsp:nvSpPr>
      <dsp:spPr>
        <a:xfrm>
          <a:off x="2976" y="1964"/>
          <a:ext cx="2495960" cy="73069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CA" sz="1500" kern="1200" dirty="0">
              <a:cs typeface="Calibri Light"/>
            </a:rPr>
            <a:t>Expression</a:t>
          </a:r>
          <a:r>
            <a:rPr lang="en-US" sz="1500" kern="1200" dirty="0">
              <a:cs typeface="Calibri Light"/>
            </a:rPr>
            <a:t> </a:t>
          </a:r>
          <a:r>
            <a:rPr lang="en-CA" sz="1500" kern="1200" dirty="0">
              <a:cs typeface="Calibri Light"/>
            </a:rPr>
            <a:t>of</a:t>
          </a:r>
          <a:r>
            <a:rPr lang="en-US" sz="1500" kern="1200" dirty="0">
              <a:cs typeface="Calibri Light"/>
            </a:rPr>
            <a:t> LEA-3 Protein</a:t>
          </a:r>
          <a:endParaRPr lang="en-CA" sz="1500" kern="1200" dirty="0">
            <a:cs typeface="Calibri Light"/>
          </a:endParaRPr>
        </a:p>
      </dsp:txBody>
      <dsp:txXfrm>
        <a:off x="24377" y="23365"/>
        <a:ext cx="2453158" cy="687888"/>
      </dsp:txXfrm>
    </dsp:sp>
    <dsp:sp modelId="{901A7513-09C8-42F0-B729-585829926521}">
      <dsp:nvSpPr>
        <dsp:cNvPr id="0" name=""/>
        <dsp:cNvSpPr/>
      </dsp:nvSpPr>
      <dsp:spPr>
        <a:xfrm rot="5400000">
          <a:off x="1113952" y="750921"/>
          <a:ext cx="274008" cy="32881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CA" sz="1200" kern="1200"/>
        </a:p>
      </dsp:txBody>
      <dsp:txXfrm rot="-5400000">
        <a:off x="1152313" y="778322"/>
        <a:ext cx="197286" cy="191806"/>
      </dsp:txXfrm>
    </dsp:sp>
    <dsp:sp modelId="{2F0ED2AD-615D-4D9A-BC5C-21A7B7B9C4F5}">
      <dsp:nvSpPr>
        <dsp:cNvPr id="0" name=""/>
        <dsp:cNvSpPr/>
      </dsp:nvSpPr>
      <dsp:spPr>
        <a:xfrm>
          <a:off x="2976" y="1097999"/>
          <a:ext cx="2495960" cy="73069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cs typeface="Calibri Light"/>
            </a:rPr>
            <a:t>Sumo-LEA Protein Purification</a:t>
          </a:r>
          <a:endParaRPr lang="en-CA" sz="1500" kern="1200" dirty="0">
            <a:cs typeface="Calibri Light"/>
          </a:endParaRPr>
        </a:p>
      </dsp:txBody>
      <dsp:txXfrm>
        <a:off x="24377" y="1119400"/>
        <a:ext cx="2453158" cy="687888"/>
      </dsp:txXfrm>
    </dsp:sp>
    <dsp:sp modelId="{77406AE6-391B-48F9-888C-02C005107FCB}">
      <dsp:nvSpPr>
        <dsp:cNvPr id="0" name=""/>
        <dsp:cNvSpPr/>
      </dsp:nvSpPr>
      <dsp:spPr>
        <a:xfrm rot="5400000">
          <a:off x="1113952" y="1846957"/>
          <a:ext cx="274008" cy="32881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5400000">
        <a:off x="1152313" y="1874358"/>
        <a:ext cx="197286" cy="191806"/>
      </dsp:txXfrm>
    </dsp:sp>
    <dsp:sp modelId="{007947D2-2701-4679-93B1-DB65ECB7C5C6}">
      <dsp:nvSpPr>
        <dsp:cNvPr id="0" name=""/>
        <dsp:cNvSpPr/>
      </dsp:nvSpPr>
      <dsp:spPr>
        <a:xfrm>
          <a:off x="2976" y="2194035"/>
          <a:ext cx="2495960" cy="73069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cs typeface="Calibri Light"/>
            </a:rPr>
            <a:t>Immobilized metal ion affinity chromatography (IMAC) </a:t>
          </a:r>
        </a:p>
      </dsp:txBody>
      <dsp:txXfrm>
        <a:off x="24377" y="2215436"/>
        <a:ext cx="2453158" cy="687888"/>
      </dsp:txXfrm>
    </dsp:sp>
    <dsp:sp modelId="{262F1EF9-4458-46EF-9166-247E11AE7DC6}">
      <dsp:nvSpPr>
        <dsp:cNvPr id="0" name=""/>
        <dsp:cNvSpPr/>
      </dsp:nvSpPr>
      <dsp:spPr>
        <a:xfrm rot="5400000">
          <a:off x="1113952" y="2942992"/>
          <a:ext cx="274008" cy="32881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CA" sz="1200" kern="1200"/>
        </a:p>
      </dsp:txBody>
      <dsp:txXfrm rot="-5400000">
        <a:off x="1152313" y="2970393"/>
        <a:ext cx="197286" cy="191806"/>
      </dsp:txXfrm>
    </dsp:sp>
    <dsp:sp modelId="{7BD28CD2-1E4B-4F2C-8D3C-8B791DDA7A4A}">
      <dsp:nvSpPr>
        <dsp:cNvPr id="0" name=""/>
        <dsp:cNvSpPr/>
      </dsp:nvSpPr>
      <dsp:spPr>
        <a:xfrm>
          <a:off x="2976" y="3290070"/>
          <a:ext cx="2495960" cy="73069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cs typeface="Calibri Light"/>
            </a:rPr>
            <a:t>SDS-Page Analysis</a:t>
          </a:r>
          <a:endParaRPr lang="en-US" sz="1500" kern="1200" dirty="0">
            <a:cs typeface="Calibri Light"/>
          </a:endParaRPr>
        </a:p>
      </dsp:txBody>
      <dsp:txXfrm>
        <a:off x="24377" y="3311471"/>
        <a:ext cx="2453158" cy="68788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B33938-481E-4E96-8AC7-E9ABBFE3BAB3}">
      <dsp:nvSpPr>
        <dsp:cNvPr id="0" name=""/>
        <dsp:cNvSpPr/>
      </dsp:nvSpPr>
      <dsp:spPr>
        <a:xfrm>
          <a:off x="2976" y="1964"/>
          <a:ext cx="2495960" cy="73069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CA" sz="1500" kern="1200" dirty="0">
              <a:cs typeface="Calibri Light"/>
            </a:rPr>
            <a:t>Expression</a:t>
          </a:r>
          <a:r>
            <a:rPr lang="en-US" sz="1500" kern="1200" dirty="0">
              <a:cs typeface="Calibri Light"/>
            </a:rPr>
            <a:t> </a:t>
          </a:r>
          <a:r>
            <a:rPr lang="en-CA" sz="1500" kern="1200" dirty="0">
              <a:cs typeface="Calibri Light"/>
            </a:rPr>
            <a:t>of</a:t>
          </a:r>
          <a:r>
            <a:rPr lang="en-US" sz="1500" kern="1200" dirty="0">
              <a:cs typeface="Calibri Light"/>
            </a:rPr>
            <a:t> LEA-3 Protein</a:t>
          </a:r>
          <a:endParaRPr lang="en-CA" sz="1500" kern="1200" dirty="0">
            <a:cs typeface="Calibri Light"/>
          </a:endParaRPr>
        </a:p>
      </dsp:txBody>
      <dsp:txXfrm>
        <a:off x="24377" y="23365"/>
        <a:ext cx="2453158" cy="687888"/>
      </dsp:txXfrm>
    </dsp:sp>
    <dsp:sp modelId="{901A7513-09C8-42F0-B729-585829926521}">
      <dsp:nvSpPr>
        <dsp:cNvPr id="0" name=""/>
        <dsp:cNvSpPr/>
      </dsp:nvSpPr>
      <dsp:spPr>
        <a:xfrm rot="5400000">
          <a:off x="1113952" y="750921"/>
          <a:ext cx="274008" cy="32881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CA" sz="1200" kern="1200"/>
        </a:p>
      </dsp:txBody>
      <dsp:txXfrm rot="-5400000">
        <a:off x="1152313" y="778322"/>
        <a:ext cx="197286" cy="191806"/>
      </dsp:txXfrm>
    </dsp:sp>
    <dsp:sp modelId="{2F0ED2AD-615D-4D9A-BC5C-21A7B7B9C4F5}">
      <dsp:nvSpPr>
        <dsp:cNvPr id="0" name=""/>
        <dsp:cNvSpPr/>
      </dsp:nvSpPr>
      <dsp:spPr>
        <a:xfrm>
          <a:off x="2976" y="1097999"/>
          <a:ext cx="2495960" cy="73069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cs typeface="Calibri Light"/>
            </a:rPr>
            <a:t>Sumo-LEA Protein Purification</a:t>
          </a:r>
          <a:endParaRPr lang="en-CA" sz="1500" kern="1200" dirty="0">
            <a:cs typeface="Calibri Light"/>
          </a:endParaRPr>
        </a:p>
      </dsp:txBody>
      <dsp:txXfrm>
        <a:off x="24377" y="1119400"/>
        <a:ext cx="2453158" cy="687888"/>
      </dsp:txXfrm>
    </dsp:sp>
    <dsp:sp modelId="{77406AE6-391B-48F9-888C-02C005107FCB}">
      <dsp:nvSpPr>
        <dsp:cNvPr id="0" name=""/>
        <dsp:cNvSpPr/>
      </dsp:nvSpPr>
      <dsp:spPr>
        <a:xfrm rot="5400000">
          <a:off x="1113952" y="1846957"/>
          <a:ext cx="274008" cy="32881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5400000">
        <a:off x="1152313" y="1874358"/>
        <a:ext cx="197286" cy="191806"/>
      </dsp:txXfrm>
    </dsp:sp>
    <dsp:sp modelId="{007947D2-2701-4679-93B1-DB65ECB7C5C6}">
      <dsp:nvSpPr>
        <dsp:cNvPr id="0" name=""/>
        <dsp:cNvSpPr/>
      </dsp:nvSpPr>
      <dsp:spPr>
        <a:xfrm>
          <a:off x="2976" y="2194035"/>
          <a:ext cx="2495960" cy="73069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cs typeface="Calibri Light"/>
            </a:rPr>
            <a:t>Immobilized metal ion affinity chromatography (IMAC) </a:t>
          </a:r>
        </a:p>
      </dsp:txBody>
      <dsp:txXfrm>
        <a:off x="24377" y="2215436"/>
        <a:ext cx="2453158" cy="687888"/>
      </dsp:txXfrm>
    </dsp:sp>
    <dsp:sp modelId="{262F1EF9-4458-46EF-9166-247E11AE7DC6}">
      <dsp:nvSpPr>
        <dsp:cNvPr id="0" name=""/>
        <dsp:cNvSpPr/>
      </dsp:nvSpPr>
      <dsp:spPr>
        <a:xfrm rot="5400000">
          <a:off x="1113952" y="2942992"/>
          <a:ext cx="274008" cy="32881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CA" sz="1200" kern="1200"/>
        </a:p>
      </dsp:txBody>
      <dsp:txXfrm rot="-5400000">
        <a:off x="1152313" y="2970393"/>
        <a:ext cx="197286" cy="191806"/>
      </dsp:txXfrm>
    </dsp:sp>
    <dsp:sp modelId="{7BD28CD2-1E4B-4F2C-8D3C-8B791DDA7A4A}">
      <dsp:nvSpPr>
        <dsp:cNvPr id="0" name=""/>
        <dsp:cNvSpPr/>
      </dsp:nvSpPr>
      <dsp:spPr>
        <a:xfrm>
          <a:off x="2976" y="3290070"/>
          <a:ext cx="2495960" cy="73069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cs typeface="Calibri Light"/>
            </a:rPr>
            <a:t>SDS-Page Analysis</a:t>
          </a:r>
          <a:endParaRPr lang="en-US" sz="1500" kern="1200" dirty="0">
            <a:cs typeface="Calibri Light"/>
          </a:endParaRPr>
        </a:p>
      </dsp:txBody>
      <dsp:txXfrm>
        <a:off x="24377" y="3311471"/>
        <a:ext cx="2453158" cy="687888"/>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g>
</file>

<file path=ppt/media/image10.png>
</file>

<file path=ppt/media/image11.png>
</file>

<file path=ppt/media/image12.png>
</file>

<file path=ppt/media/image13.png>
</file>

<file path=ppt/media/image14.jpeg>
</file>

<file path=ppt/media/image15.png>
</file>

<file path=ppt/media/image16.jpeg>
</file>

<file path=ppt/media/image17.png>
</file>

<file path=ppt/media/image18.png>
</file>

<file path=ppt/media/image19.jpeg>
</file>

<file path=ppt/media/image2.png>
</file>

<file path=ppt/media/image20.jpeg>
</file>

<file path=ppt/media/image21.png>
</file>

<file path=ppt/media/image22.png>
</file>

<file path=ppt/media/image23.png>
</file>

<file path=ppt/media/image3.jpeg>
</file>

<file path=ppt/media/image4.jpe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737F67-6814-423F-82CB-9C7E2478D81C}" type="datetimeFigureOut">
              <a:rPr lang="en-CA" smtClean="0"/>
              <a:t>2019-04-01</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7E6E7C-420A-41E8-BFB0-84DC20D1A3A9}" type="slidenum">
              <a:rPr lang="en-CA" smtClean="0"/>
              <a:t>‹#›</a:t>
            </a:fld>
            <a:endParaRPr lang="en-CA"/>
          </a:p>
        </p:txBody>
      </p:sp>
    </p:spTree>
    <p:extLst>
      <p:ext uri="{BB962C8B-B14F-4D97-AF65-F5344CB8AC3E}">
        <p14:creationId xmlns:p14="http://schemas.microsoft.com/office/powerpoint/2010/main" val="37066291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CA" dirty="0"/>
              <a:t>Hi, everyone, my name is Ralph and my research topic is all about investigating and analyzing the function of this protein called LEA-3 protein.</a:t>
            </a:r>
          </a:p>
        </p:txBody>
      </p:sp>
      <p:sp>
        <p:nvSpPr>
          <p:cNvPr id="4" name="Slide Number Placeholder 3"/>
          <p:cNvSpPr>
            <a:spLocks noGrp="1"/>
          </p:cNvSpPr>
          <p:nvPr>
            <p:ph type="sldNum" sz="quarter" idx="5"/>
          </p:nvPr>
        </p:nvSpPr>
        <p:spPr/>
        <p:txBody>
          <a:bodyPr/>
          <a:lstStyle/>
          <a:p>
            <a:fld id="{377E6E7C-420A-41E8-BFB0-84DC20D1A3A9}" type="slidenum">
              <a:rPr lang="en-CA" smtClean="0"/>
              <a:t>1</a:t>
            </a:fld>
            <a:endParaRPr lang="en-CA"/>
          </a:p>
        </p:txBody>
      </p:sp>
    </p:spTree>
    <p:extLst>
      <p:ext uri="{BB962C8B-B14F-4D97-AF65-F5344CB8AC3E}">
        <p14:creationId xmlns:p14="http://schemas.microsoft.com/office/powerpoint/2010/main" val="15103944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As I have mentioned from the previous slides, LEA proteins are expressed in abiotic stress conditions</a:t>
            </a:r>
          </a:p>
          <a:p>
            <a:r>
              <a:rPr lang="en-CA" dirty="0"/>
              <a:t>And during abiotic stress, there is an increase of ion concentration which leads to cell damage</a:t>
            </a:r>
          </a:p>
          <a:p>
            <a:r>
              <a:rPr lang="en-CA" dirty="0"/>
              <a:t>One of the mechanism of LEA protein function proposed by other studies is that it can bind to metal ions.  </a:t>
            </a:r>
          </a:p>
        </p:txBody>
      </p:sp>
      <p:sp>
        <p:nvSpPr>
          <p:cNvPr id="4" name="Slide Number Placeholder 3"/>
          <p:cNvSpPr>
            <a:spLocks noGrp="1"/>
          </p:cNvSpPr>
          <p:nvPr>
            <p:ph type="sldNum" sz="quarter" idx="5"/>
          </p:nvPr>
        </p:nvSpPr>
        <p:spPr/>
        <p:txBody>
          <a:bodyPr/>
          <a:lstStyle/>
          <a:p>
            <a:fld id="{377E6E7C-420A-41E8-BFB0-84DC20D1A3A9}" type="slidenum">
              <a:rPr lang="en-CA" smtClean="0"/>
              <a:t>10</a:t>
            </a:fld>
            <a:endParaRPr lang="en-CA"/>
          </a:p>
        </p:txBody>
      </p:sp>
    </p:spTree>
    <p:extLst>
      <p:ext uri="{BB962C8B-B14F-4D97-AF65-F5344CB8AC3E}">
        <p14:creationId xmlns:p14="http://schemas.microsoft.com/office/powerpoint/2010/main" val="25226289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CA" dirty="0"/>
              <a:t>Our main objective for this research project is to </a:t>
            </a:r>
            <a:r>
              <a:rPr lang="en-US" sz="1200" dirty="0">
                <a:cs typeface="Calibri"/>
              </a:rPr>
              <a:t>Perform a functional analysis of LEA3 proteins by investigating their metal-binding properties</a:t>
            </a:r>
          </a:p>
          <a:p>
            <a:endParaRPr lang="en-CA" dirty="0"/>
          </a:p>
          <a:p>
            <a:pPr algn="l"/>
            <a:r>
              <a:rPr lang="en-CA" sz="1200" dirty="0"/>
              <a:t>LEA3 proteins have a protective role in reducing oxidative damage by binding to specific metal ions that might cause  ROS formation</a:t>
            </a:r>
          </a:p>
        </p:txBody>
      </p:sp>
      <p:sp>
        <p:nvSpPr>
          <p:cNvPr id="4" name="Slide Number Placeholder 3"/>
          <p:cNvSpPr>
            <a:spLocks noGrp="1"/>
          </p:cNvSpPr>
          <p:nvPr>
            <p:ph type="sldNum" sz="quarter" idx="5"/>
          </p:nvPr>
        </p:nvSpPr>
        <p:spPr/>
        <p:txBody>
          <a:bodyPr/>
          <a:lstStyle/>
          <a:p>
            <a:fld id="{377E6E7C-420A-41E8-BFB0-84DC20D1A3A9}" type="slidenum">
              <a:rPr lang="en-CA" smtClean="0"/>
              <a:t>11</a:t>
            </a:fld>
            <a:endParaRPr lang="en-CA"/>
          </a:p>
        </p:txBody>
      </p:sp>
    </p:spTree>
    <p:extLst>
      <p:ext uri="{BB962C8B-B14F-4D97-AF65-F5344CB8AC3E}">
        <p14:creationId xmlns:p14="http://schemas.microsoft.com/office/powerpoint/2010/main" val="20914694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CA" dirty="0"/>
              <a:t>Here is the overview of the methodology which can be divided into four parts</a:t>
            </a:r>
          </a:p>
        </p:txBody>
      </p:sp>
      <p:sp>
        <p:nvSpPr>
          <p:cNvPr id="4" name="Slide Number Placeholder 3"/>
          <p:cNvSpPr>
            <a:spLocks noGrp="1"/>
          </p:cNvSpPr>
          <p:nvPr>
            <p:ph type="sldNum" sz="quarter" idx="5"/>
          </p:nvPr>
        </p:nvSpPr>
        <p:spPr/>
        <p:txBody>
          <a:bodyPr/>
          <a:lstStyle/>
          <a:p>
            <a:fld id="{377E6E7C-420A-41E8-BFB0-84DC20D1A3A9}" type="slidenum">
              <a:rPr lang="en-CA" smtClean="0"/>
              <a:t>12</a:t>
            </a:fld>
            <a:endParaRPr lang="en-CA"/>
          </a:p>
        </p:txBody>
      </p:sp>
    </p:spTree>
    <p:extLst>
      <p:ext uri="{BB962C8B-B14F-4D97-AF65-F5344CB8AC3E}">
        <p14:creationId xmlns:p14="http://schemas.microsoft.com/office/powerpoint/2010/main" val="17510808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CA" dirty="0"/>
              <a:t>Firstly, we want to express our LEA3-4 protein for analysis.</a:t>
            </a:r>
          </a:p>
        </p:txBody>
      </p:sp>
      <p:sp>
        <p:nvSpPr>
          <p:cNvPr id="4" name="Slide Number Placeholder 3"/>
          <p:cNvSpPr>
            <a:spLocks noGrp="1"/>
          </p:cNvSpPr>
          <p:nvPr>
            <p:ph type="sldNum" sz="quarter" idx="5"/>
          </p:nvPr>
        </p:nvSpPr>
        <p:spPr/>
        <p:txBody>
          <a:bodyPr/>
          <a:lstStyle/>
          <a:p>
            <a:fld id="{377E6E7C-420A-41E8-BFB0-84DC20D1A3A9}" type="slidenum">
              <a:rPr lang="en-CA" smtClean="0"/>
              <a:t>13</a:t>
            </a:fld>
            <a:endParaRPr lang="en-CA"/>
          </a:p>
        </p:txBody>
      </p:sp>
    </p:spTree>
    <p:extLst>
      <p:ext uri="{BB962C8B-B14F-4D97-AF65-F5344CB8AC3E}">
        <p14:creationId xmlns:p14="http://schemas.microsoft.com/office/powerpoint/2010/main" val="28314530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Our gene is cloned into a plasmid. One is full length and one gene is truncated</a:t>
            </a:r>
          </a:p>
        </p:txBody>
      </p:sp>
      <p:sp>
        <p:nvSpPr>
          <p:cNvPr id="4" name="Slide Number Placeholder 3"/>
          <p:cNvSpPr>
            <a:spLocks noGrp="1"/>
          </p:cNvSpPr>
          <p:nvPr>
            <p:ph type="sldNum" sz="quarter" idx="5"/>
          </p:nvPr>
        </p:nvSpPr>
        <p:spPr/>
        <p:txBody>
          <a:bodyPr/>
          <a:lstStyle/>
          <a:p>
            <a:fld id="{377E6E7C-420A-41E8-BFB0-84DC20D1A3A9}" type="slidenum">
              <a:rPr lang="en-CA" smtClean="0"/>
              <a:t>14</a:t>
            </a:fld>
            <a:endParaRPr lang="en-CA"/>
          </a:p>
        </p:txBody>
      </p:sp>
    </p:spTree>
    <p:extLst>
      <p:ext uri="{BB962C8B-B14F-4D97-AF65-F5344CB8AC3E}">
        <p14:creationId xmlns:p14="http://schemas.microsoft.com/office/powerpoint/2010/main" val="24311261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377E6E7C-420A-41E8-BFB0-84DC20D1A3A9}" type="slidenum">
              <a:rPr lang="en-CA" smtClean="0"/>
              <a:t>15</a:t>
            </a:fld>
            <a:endParaRPr lang="en-CA"/>
          </a:p>
        </p:txBody>
      </p:sp>
    </p:spTree>
    <p:extLst>
      <p:ext uri="{BB962C8B-B14F-4D97-AF65-F5344CB8AC3E}">
        <p14:creationId xmlns:p14="http://schemas.microsoft.com/office/powerpoint/2010/main" val="25746793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CA" dirty="0"/>
              <a:t>Here is the overview of the methodology of methodology.</a:t>
            </a:r>
          </a:p>
        </p:txBody>
      </p:sp>
      <p:sp>
        <p:nvSpPr>
          <p:cNvPr id="4" name="Slide Number Placeholder 3"/>
          <p:cNvSpPr>
            <a:spLocks noGrp="1"/>
          </p:cNvSpPr>
          <p:nvPr>
            <p:ph type="sldNum" sz="quarter" idx="5"/>
          </p:nvPr>
        </p:nvSpPr>
        <p:spPr/>
        <p:txBody>
          <a:bodyPr/>
          <a:lstStyle/>
          <a:p>
            <a:fld id="{377E6E7C-420A-41E8-BFB0-84DC20D1A3A9}" type="slidenum">
              <a:rPr lang="en-CA" smtClean="0"/>
              <a:t>17</a:t>
            </a:fld>
            <a:endParaRPr lang="en-CA"/>
          </a:p>
        </p:txBody>
      </p:sp>
    </p:spTree>
    <p:extLst>
      <p:ext uri="{BB962C8B-B14F-4D97-AF65-F5344CB8AC3E}">
        <p14:creationId xmlns:p14="http://schemas.microsoft.com/office/powerpoint/2010/main" val="4869478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00660" lvl="1" indent="0">
              <a:buNone/>
            </a:pPr>
            <a:r>
              <a:rPr lang="en-US" sz="3600" dirty="0">
                <a:cs typeface="Calibri"/>
              </a:rPr>
              <a:t>(Sumo has his-tag (His trap (will bind)</a:t>
            </a:r>
          </a:p>
          <a:p>
            <a:pPr marL="200660" lvl="1" indent="0">
              <a:buNone/>
            </a:pPr>
            <a:r>
              <a:rPr lang="en-US" sz="3600" dirty="0" err="1">
                <a:cs typeface="Calibri"/>
              </a:rPr>
              <a:t>Histrap</a:t>
            </a:r>
            <a:r>
              <a:rPr lang="en-US" sz="3600" dirty="0">
                <a:cs typeface="Calibri"/>
              </a:rPr>
              <a:t> has nickel (sumo will bind because of his tag (6 </a:t>
            </a:r>
            <a:r>
              <a:rPr lang="en-US" sz="3600" dirty="0" err="1">
                <a:cs typeface="Calibri"/>
              </a:rPr>
              <a:t>histidines</a:t>
            </a:r>
            <a:endParaRPr lang="en-US" sz="3600" dirty="0">
              <a:cs typeface="Calibri"/>
            </a:endParaRPr>
          </a:p>
          <a:p>
            <a:pPr marL="200660" lvl="1" indent="0">
              <a:buNone/>
            </a:pPr>
            <a:r>
              <a:rPr lang="en-US" sz="3600" dirty="0">
                <a:cs typeface="Calibri"/>
              </a:rPr>
              <a:t>Elute with imidazole gradient</a:t>
            </a:r>
          </a:p>
          <a:p>
            <a:endParaRPr lang="en-CA" dirty="0"/>
          </a:p>
        </p:txBody>
      </p:sp>
      <p:sp>
        <p:nvSpPr>
          <p:cNvPr id="4" name="Slide Number Placeholder 3"/>
          <p:cNvSpPr>
            <a:spLocks noGrp="1"/>
          </p:cNvSpPr>
          <p:nvPr>
            <p:ph type="sldNum" sz="quarter" idx="5"/>
          </p:nvPr>
        </p:nvSpPr>
        <p:spPr/>
        <p:txBody>
          <a:bodyPr/>
          <a:lstStyle/>
          <a:p>
            <a:fld id="{377E6E7C-420A-41E8-BFB0-84DC20D1A3A9}" type="slidenum">
              <a:rPr lang="en-CA" smtClean="0"/>
              <a:t>20</a:t>
            </a:fld>
            <a:endParaRPr lang="en-CA"/>
          </a:p>
        </p:txBody>
      </p:sp>
    </p:spTree>
    <p:extLst>
      <p:ext uri="{BB962C8B-B14F-4D97-AF65-F5344CB8AC3E}">
        <p14:creationId xmlns:p14="http://schemas.microsoft.com/office/powerpoint/2010/main" val="25143355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CA" dirty="0"/>
              <a:t>Here is the overview of the methodology of methodology.</a:t>
            </a:r>
          </a:p>
        </p:txBody>
      </p:sp>
      <p:sp>
        <p:nvSpPr>
          <p:cNvPr id="4" name="Slide Number Placeholder 3"/>
          <p:cNvSpPr>
            <a:spLocks noGrp="1"/>
          </p:cNvSpPr>
          <p:nvPr>
            <p:ph type="sldNum" sz="quarter" idx="5"/>
          </p:nvPr>
        </p:nvSpPr>
        <p:spPr/>
        <p:txBody>
          <a:bodyPr/>
          <a:lstStyle/>
          <a:p>
            <a:fld id="{377E6E7C-420A-41E8-BFB0-84DC20D1A3A9}" type="slidenum">
              <a:rPr lang="en-CA" smtClean="0"/>
              <a:t>21</a:t>
            </a:fld>
            <a:endParaRPr lang="en-CA"/>
          </a:p>
        </p:txBody>
      </p:sp>
    </p:spTree>
    <p:extLst>
      <p:ext uri="{BB962C8B-B14F-4D97-AF65-F5344CB8AC3E}">
        <p14:creationId xmlns:p14="http://schemas.microsoft.com/office/powerpoint/2010/main" val="5694059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endParaRPr lang="en-CA" dirty="0"/>
          </a:p>
          <a:p>
            <a:pPr>
              <a:buFont typeface="Arial" panose="020B0604020202020204" pitchFamily="34" charset="0"/>
              <a:buChar char="•"/>
            </a:pPr>
            <a:r>
              <a:rPr lang="en-CA" dirty="0"/>
              <a:t>Most physiological relevant </a:t>
            </a:r>
          </a:p>
          <a:p>
            <a:pPr>
              <a:buFont typeface="Arial" panose="020B0604020202020204" pitchFamily="34" charset="0"/>
              <a:buChar char="•"/>
            </a:pPr>
            <a:r>
              <a:rPr lang="en-CA" dirty="0"/>
              <a:t>Most common in mitochondria and chloroplast</a:t>
            </a:r>
          </a:p>
          <a:p>
            <a:pPr>
              <a:buFont typeface="Arial" panose="020B0604020202020204" pitchFamily="34" charset="0"/>
              <a:buChar char="•"/>
            </a:pPr>
            <a:r>
              <a:rPr lang="en-CA" dirty="0"/>
              <a:t>Most likely to cause ROS formation</a:t>
            </a:r>
          </a:p>
          <a:p>
            <a:endParaRPr lang="en-CA" dirty="0"/>
          </a:p>
        </p:txBody>
      </p:sp>
      <p:sp>
        <p:nvSpPr>
          <p:cNvPr id="4" name="Slide Number Placeholder 3"/>
          <p:cNvSpPr>
            <a:spLocks noGrp="1"/>
          </p:cNvSpPr>
          <p:nvPr>
            <p:ph type="sldNum" sz="quarter" idx="5"/>
          </p:nvPr>
        </p:nvSpPr>
        <p:spPr/>
        <p:txBody>
          <a:bodyPr/>
          <a:lstStyle/>
          <a:p>
            <a:fld id="{377E6E7C-420A-41E8-BFB0-84DC20D1A3A9}" type="slidenum">
              <a:rPr lang="en-CA" smtClean="0"/>
              <a:t>22</a:t>
            </a:fld>
            <a:endParaRPr lang="en-CA"/>
          </a:p>
        </p:txBody>
      </p:sp>
    </p:spTree>
    <p:extLst>
      <p:ext uri="{BB962C8B-B14F-4D97-AF65-F5344CB8AC3E}">
        <p14:creationId xmlns:p14="http://schemas.microsoft.com/office/powerpoint/2010/main" val="11474177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rtl="0" fontAlgn="base">
              <a:buFont typeface="Arial" panose="020B0604020202020204" pitchFamily="34" charset="0"/>
              <a:buChar char="•"/>
            </a:pPr>
            <a:r>
              <a:rPr lang="en-CA" sz="1200" b="0" i="0" kern="1200" dirty="0">
                <a:solidFill>
                  <a:schemeClr val="tx1"/>
                </a:solidFill>
                <a:effectLst/>
                <a:latin typeface="+mn-lt"/>
                <a:ea typeface="+mn-ea"/>
                <a:cs typeface="+mn-cs"/>
              </a:rPr>
              <a:t>To start, I will give you an overview about LEA proteins and a recap from last semester, </a:t>
            </a:r>
          </a:p>
          <a:p>
            <a:pPr marL="171450" indent="-171450" rtl="0" fontAlgn="base">
              <a:buFont typeface="Arial" panose="020B0604020202020204" pitchFamily="34" charset="0"/>
              <a:buChar char="•"/>
            </a:pPr>
            <a:r>
              <a:rPr lang="en-CA" sz="1200" b="0" i="0" kern="1200" dirty="0">
                <a:solidFill>
                  <a:schemeClr val="tx1"/>
                </a:solidFill>
                <a:effectLst/>
                <a:latin typeface="+mn-lt"/>
                <a:ea typeface="+mn-ea"/>
                <a:cs typeface="+mn-cs"/>
              </a:rPr>
              <a:t>So LEA proteins or late embryogenesis abundant proteins are a large group of proteins that accumulate or become abundant in the late embryogenesis stage of seeds </a:t>
            </a:r>
          </a:p>
          <a:p>
            <a:pPr marL="171450" indent="-171450" rtl="0" fontAlgn="base">
              <a:buFont typeface="Arial" panose="020B0604020202020204" pitchFamily="34" charset="0"/>
              <a:buChar char="•"/>
            </a:pPr>
            <a:r>
              <a:rPr lang="en-CA" sz="1200" b="0" i="0" kern="1200" dirty="0">
                <a:solidFill>
                  <a:schemeClr val="tx1"/>
                </a:solidFill>
                <a:effectLst/>
                <a:latin typeface="+mn-lt"/>
                <a:ea typeface="+mn-ea"/>
                <a:cs typeface="+mn-cs"/>
              </a:rPr>
              <a:t>They were first discovered in cottons but also later found that they do not only occur in plants because they were also detected in other species such as brine shrimp and cyanobacteria </a:t>
            </a:r>
          </a:p>
        </p:txBody>
      </p:sp>
      <p:sp>
        <p:nvSpPr>
          <p:cNvPr id="4" name="Slide Number Placeholder 3"/>
          <p:cNvSpPr>
            <a:spLocks noGrp="1"/>
          </p:cNvSpPr>
          <p:nvPr>
            <p:ph type="sldNum" sz="quarter" idx="5"/>
          </p:nvPr>
        </p:nvSpPr>
        <p:spPr/>
        <p:txBody>
          <a:bodyPr/>
          <a:lstStyle/>
          <a:p>
            <a:fld id="{377E6E7C-420A-41E8-BFB0-84DC20D1A3A9}" type="slidenum">
              <a:rPr lang="en-CA" smtClean="0"/>
              <a:t>2</a:t>
            </a:fld>
            <a:endParaRPr lang="en-CA"/>
          </a:p>
        </p:txBody>
      </p:sp>
    </p:spTree>
    <p:extLst>
      <p:ext uri="{BB962C8B-B14F-4D97-AF65-F5344CB8AC3E}">
        <p14:creationId xmlns:p14="http://schemas.microsoft.com/office/powerpoint/2010/main" val="23765696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CA" dirty="0"/>
              <a:t>And lastly we are using </a:t>
            </a:r>
            <a:r>
              <a:rPr lang="en-CA" dirty="0" err="1"/>
              <a:t>sds</a:t>
            </a:r>
            <a:r>
              <a:rPr lang="en-CA" dirty="0"/>
              <a:t>-page gels for analysis</a:t>
            </a:r>
          </a:p>
        </p:txBody>
      </p:sp>
      <p:sp>
        <p:nvSpPr>
          <p:cNvPr id="4" name="Slide Number Placeholder 3"/>
          <p:cNvSpPr>
            <a:spLocks noGrp="1"/>
          </p:cNvSpPr>
          <p:nvPr>
            <p:ph type="sldNum" sz="quarter" idx="5"/>
          </p:nvPr>
        </p:nvSpPr>
        <p:spPr/>
        <p:txBody>
          <a:bodyPr/>
          <a:lstStyle/>
          <a:p>
            <a:fld id="{377E6E7C-420A-41E8-BFB0-84DC20D1A3A9}" type="slidenum">
              <a:rPr lang="en-CA" smtClean="0"/>
              <a:t>24</a:t>
            </a:fld>
            <a:endParaRPr lang="en-CA"/>
          </a:p>
        </p:txBody>
      </p:sp>
    </p:spTree>
    <p:extLst>
      <p:ext uri="{BB962C8B-B14F-4D97-AF65-F5344CB8AC3E}">
        <p14:creationId xmlns:p14="http://schemas.microsoft.com/office/powerpoint/2010/main" val="9547393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S</a:t>
            </a:r>
          </a:p>
        </p:txBody>
      </p:sp>
      <p:sp>
        <p:nvSpPr>
          <p:cNvPr id="4" name="Slide Number Placeholder 3"/>
          <p:cNvSpPr>
            <a:spLocks noGrp="1"/>
          </p:cNvSpPr>
          <p:nvPr>
            <p:ph type="sldNum" sz="quarter" idx="5"/>
          </p:nvPr>
        </p:nvSpPr>
        <p:spPr/>
        <p:txBody>
          <a:bodyPr/>
          <a:lstStyle/>
          <a:p>
            <a:fld id="{377E6E7C-420A-41E8-BFB0-84DC20D1A3A9}" type="slidenum">
              <a:rPr lang="en-CA" smtClean="0"/>
              <a:t>25</a:t>
            </a:fld>
            <a:endParaRPr lang="en-CA"/>
          </a:p>
        </p:txBody>
      </p:sp>
    </p:spTree>
    <p:extLst>
      <p:ext uri="{BB962C8B-B14F-4D97-AF65-F5344CB8AC3E}">
        <p14:creationId xmlns:p14="http://schemas.microsoft.com/office/powerpoint/2010/main" val="23573991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And after going through our methodology, we finally have our results</a:t>
            </a:r>
          </a:p>
        </p:txBody>
      </p:sp>
      <p:sp>
        <p:nvSpPr>
          <p:cNvPr id="4" name="Slide Number Placeholder 3"/>
          <p:cNvSpPr>
            <a:spLocks noGrp="1"/>
          </p:cNvSpPr>
          <p:nvPr>
            <p:ph type="sldNum" sz="quarter" idx="5"/>
          </p:nvPr>
        </p:nvSpPr>
        <p:spPr/>
        <p:txBody>
          <a:bodyPr/>
          <a:lstStyle/>
          <a:p>
            <a:fld id="{377E6E7C-420A-41E8-BFB0-84DC20D1A3A9}" type="slidenum">
              <a:rPr lang="en-CA" smtClean="0"/>
              <a:t>26</a:t>
            </a:fld>
            <a:endParaRPr lang="en-CA"/>
          </a:p>
        </p:txBody>
      </p:sp>
    </p:spTree>
    <p:extLst>
      <p:ext uri="{BB962C8B-B14F-4D97-AF65-F5344CB8AC3E}">
        <p14:creationId xmlns:p14="http://schemas.microsoft.com/office/powerpoint/2010/main" val="27323394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What you see in this slide is a SDS-page gel showing the purification of truncated LEA3-4 protein.</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Each lane has a different sample and corresponds to a different step of purification.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Our lane A and B shows the contents of bacterial culture before and after induction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And our lane C and D shows fractions after bacterial lysis and FPLC</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Lane E shows the elution of our fractions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Our lane f and g shows pre and post digestion of sumo and lea3-4 with upl1</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And after running through FPLC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Our lane I shows that we successfully purified our LEA3-4 protein truncated</a:t>
            </a:r>
          </a:p>
        </p:txBody>
      </p:sp>
      <p:sp>
        <p:nvSpPr>
          <p:cNvPr id="4" name="Slide Number Placeholder 3"/>
          <p:cNvSpPr>
            <a:spLocks noGrp="1"/>
          </p:cNvSpPr>
          <p:nvPr>
            <p:ph type="sldNum" sz="quarter" idx="5"/>
          </p:nvPr>
        </p:nvSpPr>
        <p:spPr/>
        <p:txBody>
          <a:bodyPr/>
          <a:lstStyle/>
          <a:p>
            <a:fld id="{377E6E7C-420A-41E8-BFB0-84DC20D1A3A9}" type="slidenum">
              <a:rPr lang="en-CA" smtClean="0"/>
              <a:t>27</a:t>
            </a:fld>
            <a:endParaRPr lang="en-CA"/>
          </a:p>
        </p:txBody>
      </p:sp>
    </p:spTree>
    <p:extLst>
      <p:ext uri="{BB962C8B-B14F-4D97-AF65-F5344CB8AC3E}">
        <p14:creationId xmlns:p14="http://schemas.microsoft.com/office/powerpoint/2010/main" val="31726249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Because our truncated LEA3-4 protein is soluble, we are able to do the ion affinity chromatography</a:t>
            </a:r>
          </a:p>
          <a:p>
            <a:r>
              <a:rPr lang="en-CA" dirty="0"/>
              <a:t>These two SDS-gels shows us if LEA3-4 protein binds to these 8 specific ions.</a:t>
            </a:r>
          </a:p>
          <a:p>
            <a:r>
              <a:rPr lang="en-CA" dirty="0"/>
              <a:t>Once again, we have our ladder for molecular weight reference, and our protein</a:t>
            </a:r>
          </a:p>
          <a:p>
            <a:r>
              <a:rPr lang="en-CA" dirty="0"/>
              <a:t>And each ion</a:t>
            </a:r>
          </a:p>
          <a:p>
            <a:r>
              <a:rPr lang="en-CA" dirty="0"/>
              <a:t>Our results show that LEA3-4 binds to iron and copper ions</a:t>
            </a:r>
          </a:p>
        </p:txBody>
      </p:sp>
      <p:sp>
        <p:nvSpPr>
          <p:cNvPr id="4" name="Slide Number Placeholder 3"/>
          <p:cNvSpPr>
            <a:spLocks noGrp="1"/>
          </p:cNvSpPr>
          <p:nvPr>
            <p:ph type="sldNum" sz="quarter" idx="5"/>
          </p:nvPr>
        </p:nvSpPr>
        <p:spPr/>
        <p:txBody>
          <a:bodyPr/>
          <a:lstStyle/>
          <a:p>
            <a:fld id="{377E6E7C-420A-41E8-BFB0-84DC20D1A3A9}" type="slidenum">
              <a:rPr lang="en-CA" smtClean="0"/>
              <a:t>28</a:t>
            </a:fld>
            <a:endParaRPr lang="en-CA"/>
          </a:p>
        </p:txBody>
      </p:sp>
    </p:spTree>
    <p:extLst>
      <p:ext uri="{BB962C8B-B14F-4D97-AF65-F5344CB8AC3E}">
        <p14:creationId xmlns:p14="http://schemas.microsoft.com/office/powerpoint/2010/main" val="24226117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After expressing the LEA protein and trying to p</a:t>
            </a:r>
          </a:p>
          <a:p>
            <a:pPr>
              <a:buFont typeface="Arial" panose="020B0604020202020204" pitchFamily="34" charset="0"/>
              <a:buChar char="•"/>
            </a:pPr>
            <a:r>
              <a:rPr lang="en-CA" dirty="0"/>
              <a:t>Soluble with Urea????</a:t>
            </a:r>
          </a:p>
          <a:p>
            <a:pPr lvl="1">
              <a:buFont typeface="Arial" panose="020B0604020202020204" pitchFamily="34" charset="0"/>
              <a:buChar char="•"/>
            </a:pPr>
            <a:r>
              <a:rPr lang="en-CA" dirty="0"/>
              <a:t>powerful </a:t>
            </a:r>
            <a:r>
              <a:rPr lang="en-CA" b="1" dirty="0"/>
              <a:t>protein</a:t>
            </a:r>
            <a:r>
              <a:rPr lang="en-CA" dirty="0"/>
              <a:t> denaturant as it disrupts the noncovalent bonds in the </a:t>
            </a:r>
            <a:r>
              <a:rPr lang="en-CA" b="1" dirty="0"/>
              <a:t>proteins</a:t>
            </a:r>
            <a:r>
              <a:rPr lang="en-CA" dirty="0"/>
              <a:t>. This property can be exploited to increase the </a:t>
            </a:r>
            <a:r>
              <a:rPr lang="en-CA" b="1" dirty="0"/>
              <a:t>solubility</a:t>
            </a:r>
            <a:r>
              <a:rPr lang="en-CA" dirty="0"/>
              <a:t> of some </a:t>
            </a:r>
            <a:r>
              <a:rPr lang="en-CA" b="1" dirty="0"/>
              <a:t>proteins</a:t>
            </a:r>
          </a:p>
          <a:p>
            <a:pPr lvl="1">
              <a:buFont typeface="Arial" panose="020B0604020202020204" pitchFamily="34" charset="0"/>
              <a:buChar char="•"/>
            </a:pPr>
            <a:r>
              <a:rPr lang="en-CA" b="1" dirty="0"/>
              <a:t>Couldn’t remove urea and keep it soluble</a:t>
            </a:r>
            <a:endParaRPr lang="en-CA" dirty="0"/>
          </a:p>
          <a:p>
            <a:r>
              <a:rPr lang="en-CA" dirty="0" err="1"/>
              <a:t>urify</a:t>
            </a:r>
            <a:r>
              <a:rPr lang="en-CA" dirty="0"/>
              <a:t> it</a:t>
            </a:r>
          </a:p>
        </p:txBody>
      </p:sp>
      <p:sp>
        <p:nvSpPr>
          <p:cNvPr id="4" name="Slide Number Placeholder 3"/>
          <p:cNvSpPr>
            <a:spLocks noGrp="1"/>
          </p:cNvSpPr>
          <p:nvPr>
            <p:ph type="sldNum" sz="quarter" idx="5"/>
          </p:nvPr>
        </p:nvSpPr>
        <p:spPr/>
        <p:txBody>
          <a:bodyPr/>
          <a:lstStyle/>
          <a:p>
            <a:fld id="{377E6E7C-420A-41E8-BFB0-84DC20D1A3A9}" type="slidenum">
              <a:rPr lang="en-CA" smtClean="0"/>
              <a:t>29</a:t>
            </a:fld>
            <a:endParaRPr lang="en-CA"/>
          </a:p>
        </p:txBody>
      </p:sp>
    </p:spTree>
    <p:extLst>
      <p:ext uri="{BB962C8B-B14F-4D97-AF65-F5344CB8AC3E}">
        <p14:creationId xmlns:p14="http://schemas.microsoft.com/office/powerpoint/2010/main" val="100982226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And to summarize, truncated LEA3-4 protein binds to iron and copper ions,</a:t>
            </a:r>
          </a:p>
          <a:p>
            <a:r>
              <a:rPr lang="en-CA" dirty="0"/>
              <a:t>On the other hand, full-length was insoluble in vitro</a:t>
            </a:r>
          </a:p>
        </p:txBody>
      </p:sp>
      <p:sp>
        <p:nvSpPr>
          <p:cNvPr id="4" name="Slide Number Placeholder 3"/>
          <p:cNvSpPr>
            <a:spLocks noGrp="1"/>
          </p:cNvSpPr>
          <p:nvPr>
            <p:ph type="sldNum" sz="quarter" idx="5"/>
          </p:nvPr>
        </p:nvSpPr>
        <p:spPr/>
        <p:txBody>
          <a:bodyPr/>
          <a:lstStyle/>
          <a:p>
            <a:fld id="{377E6E7C-420A-41E8-BFB0-84DC20D1A3A9}" type="slidenum">
              <a:rPr lang="en-CA" smtClean="0"/>
              <a:t>30</a:t>
            </a:fld>
            <a:endParaRPr lang="en-CA"/>
          </a:p>
        </p:txBody>
      </p:sp>
    </p:spTree>
    <p:extLst>
      <p:ext uri="{BB962C8B-B14F-4D97-AF65-F5344CB8AC3E}">
        <p14:creationId xmlns:p14="http://schemas.microsoft.com/office/powerpoint/2010/main" val="3247218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And after going through our methodology, we finally have our results</a:t>
            </a:r>
          </a:p>
        </p:txBody>
      </p:sp>
      <p:sp>
        <p:nvSpPr>
          <p:cNvPr id="4" name="Slide Number Placeholder 3"/>
          <p:cNvSpPr>
            <a:spLocks noGrp="1"/>
          </p:cNvSpPr>
          <p:nvPr>
            <p:ph type="sldNum" sz="quarter" idx="5"/>
          </p:nvPr>
        </p:nvSpPr>
        <p:spPr/>
        <p:txBody>
          <a:bodyPr/>
          <a:lstStyle/>
          <a:p>
            <a:fld id="{377E6E7C-420A-41E8-BFB0-84DC20D1A3A9}" type="slidenum">
              <a:rPr lang="en-CA" smtClean="0"/>
              <a:t>31</a:t>
            </a:fld>
            <a:endParaRPr lang="en-CA"/>
          </a:p>
        </p:txBody>
      </p:sp>
    </p:spTree>
    <p:extLst>
      <p:ext uri="{BB962C8B-B14F-4D97-AF65-F5344CB8AC3E}">
        <p14:creationId xmlns:p14="http://schemas.microsoft.com/office/powerpoint/2010/main" val="11567371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Truncated LEA3-4 binding to iron and copper ions suggests that LEA3-4 proteins has antioxidant properties which could reduce ROS formation and oxidative damage which supports our hypothesis.</a:t>
            </a:r>
          </a:p>
          <a:p>
            <a:r>
              <a:rPr lang="en-CA" dirty="0"/>
              <a:t>Another thing to note is that LEA3 proteins has a histidine residue and it has shown that histidine content are somehow involved in the metal binding proteins such as in dehydrins and LEA4</a:t>
            </a:r>
          </a:p>
        </p:txBody>
      </p:sp>
      <p:sp>
        <p:nvSpPr>
          <p:cNvPr id="4" name="Slide Number Placeholder 3"/>
          <p:cNvSpPr>
            <a:spLocks noGrp="1"/>
          </p:cNvSpPr>
          <p:nvPr>
            <p:ph type="sldNum" sz="quarter" idx="5"/>
          </p:nvPr>
        </p:nvSpPr>
        <p:spPr/>
        <p:txBody>
          <a:bodyPr/>
          <a:lstStyle/>
          <a:p>
            <a:fld id="{377E6E7C-420A-41E8-BFB0-84DC20D1A3A9}" type="slidenum">
              <a:rPr lang="en-CA" smtClean="0"/>
              <a:t>32</a:t>
            </a:fld>
            <a:endParaRPr lang="en-CA"/>
          </a:p>
        </p:txBody>
      </p:sp>
    </p:spTree>
    <p:extLst>
      <p:ext uri="{BB962C8B-B14F-4D97-AF65-F5344CB8AC3E}">
        <p14:creationId xmlns:p14="http://schemas.microsoft.com/office/powerpoint/2010/main" val="19648052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Another important aspect to discuss is how truncated lea 3 was soluble full-length lea 3 was insoluble and we speculate that this is due to the N-terminus motif or MARS-motif is a signal peptide, Our protein might be localized in mitochondria or chloroplast, making it hard for us to solubilize</a:t>
            </a:r>
          </a:p>
          <a:p>
            <a:endParaRPr lang="en-CA" dirty="0"/>
          </a:p>
        </p:txBody>
      </p:sp>
      <p:sp>
        <p:nvSpPr>
          <p:cNvPr id="4" name="Slide Number Placeholder 3"/>
          <p:cNvSpPr>
            <a:spLocks noGrp="1"/>
          </p:cNvSpPr>
          <p:nvPr>
            <p:ph type="sldNum" sz="quarter" idx="5"/>
          </p:nvPr>
        </p:nvSpPr>
        <p:spPr/>
        <p:txBody>
          <a:bodyPr/>
          <a:lstStyle/>
          <a:p>
            <a:fld id="{377E6E7C-420A-41E8-BFB0-84DC20D1A3A9}" type="slidenum">
              <a:rPr lang="en-CA" smtClean="0"/>
              <a:t>33</a:t>
            </a:fld>
            <a:endParaRPr lang="en-CA"/>
          </a:p>
        </p:txBody>
      </p:sp>
    </p:spTree>
    <p:extLst>
      <p:ext uri="{BB962C8B-B14F-4D97-AF65-F5344CB8AC3E}">
        <p14:creationId xmlns:p14="http://schemas.microsoft.com/office/powerpoint/2010/main" val="37283946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rtl="0" fontAlgn="base">
              <a:buFont typeface="Arial" panose="020B0604020202020204" pitchFamily="34" charset="0"/>
              <a:buChar char="•"/>
            </a:pPr>
            <a:r>
              <a:rPr lang="en-CA" sz="1200" b="0" i="0" kern="1200" dirty="0">
                <a:solidFill>
                  <a:schemeClr val="tx1"/>
                </a:solidFill>
                <a:effectLst/>
                <a:latin typeface="+mn-lt"/>
                <a:ea typeface="+mn-ea"/>
                <a:cs typeface="+mn-cs"/>
              </a:rPr>
              <a:t>LEA proteins have been correlated to have a function desiccation tolerance which means that lea proteins help with tolerance of cells to dehydration. </a:t>
            </a:r>
          </a:p>
          <a:p>
            <a:pPr marL="171450" indent="-171450" rtl="0" fontAlgn="base">
              <a:buFont typeface="Arial" panose="020B0604020202020204" pitchFamily="34" charset="0"/>
              <a:buChar char="•"/>
            </a:pPr>
            <a:r>
              <a:rPr lang="en-CA" sz="1200" b="0" i="0" kern="1200" dirty="0">
                <a:solidFill>
                  <a:schemeClr val="tx1"/>
                </a:solidFill>
                <a:effectLst/>
                <a:latin typeface="+mn-lt"/>
                <a:ea typeface="+mn-ea"/>
                <a:cs typeface="+mn-cs"/>
              </a:rPr>
              <a:t>They do this by protecting other proteins from aggregating with each other as you can see in this picture </a:t>
            </a:r>
          </a:p>
          <a:p>
            <a:pPr marL="171450" indent="-171450" rtl="0" fontAlgn="base">
              <a:buFont typeface="Arial" panose="020B0604020202020204" pitchFamily="34" charset="0"/>
              <a:buChar char="•"/>
            </a:pPr>
            <a:r>
              <a:rPr lang="en-CA" sz="1200" b="0" i="0" kern="1200" dirty="0">
                <a:solidFill>
                  <a:schemeClr val="tx1"/>
                </a:solidFill>
                <a:effectLst/>
                <a:latin typeface="+mn-lt"/>
                <a:ea typeface="+mn-ea"/>
                <a:cs typeface="+mn-cs"/>
              </a:rPr>
              <a:t>However, the mechanism about this is still unclear and this is what our topic of interest is.</a:t>
            </a:r>
          </a:p>
        </p:txBody>
      </p:sp>
      <p:sp>
        <p:nvSpPr>
          <p:cNvPr id="4" name="Slide Number Placeholder 3"/>
          <p:cNvSpPr>
            <a:spLocks noGrp="1"/>
          </p:cNvSpPr>
          <p:nvPr>
            <p:ph type="sldNum" sz="quarter" idx="5"/>
          </p:nvPr>
        </p:nvSpPr>
        <p:spPr/>
        <p:txBody>
          <a:bodyPr/>
          <a:lstStyle/>
          <a:p>
            <a:fld id="{377E6E7C-420A-41E8-BFB0-84DC20D1A3A9}" type="slidenum">
              <a:rPr lang="en-CA" smtClean="0"/>
              <a:t>3</a:t>
            </a:fld>
            <a:endParaRPr lang="en-CA"/>
          </a:p>
        </p:txBody>
      </p:sp>
    </p:spTree>
    <p:extLst>
      <p:ext uri="{BB962C8B-B14F-4D97-AF65-F5344CB8AC3E}">
        <p14:creationId xmlns:p14="http://schemas.microsoft.com/office/powerpoint/2010/main" val="13065579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Micelles </a:t>
            </a:r>
          </a:p>
          <a:p>
            <a:r>
              <a:rPr lang="en-US" dirty="0">
                <a:cs typeface="Calibri"/>
              </a:rPr>
              <a:t>Liposomes – </a:t>
            </a:r>
          </a:p>
          <a:p>
            <a:r>
              <a:rPr lang="en-US" dirty="0">
                <a:cs typeface="Calibri"/>
              </a:rPr>
              <a:t>Other things to look at – membrane protection using liposomes fake membrane </a:t>
            </a:r>
          </a:p>
          <a:p>
            <a:endParaRPr lang="en-CA" dirty="0"/>
          </a:p>
        </p:txBody>
      </p:sp>
      <p:sp>
        <p:nvSpPr>
          <p:cNvPr id="4" name="Slide Number Placeholder 3"/>
          <p:cNvSpPr>
            <a:spLocks noGrp="1"/>
          </p:cNvSpPr>
          <p:nvPr>
            <p:ph type="sldNum" sz="quarter" idx="5"/>
          </p:nvPr>
        </p:nvSpPr>
        <p:spPr/>
        <p:txBody>
          <a:bodyPr/>
          <a:lstStyle/>
          <a:p>
            <a:fld id="{377E6E7C-420A-41E8-BFB0-84DC20D1A3A9}" type="slidenum">
              <a:rPr lang="en-CA" smtClean="0"/>
              <a:t>34</a:t>
            </a:fld>
            <a:endParaRPr lang="en-CA"/>
          </a:p>
        </p:txBody>
      </p:sp>
    </p:spTree>
    <p:extLst>
      <p:ext uri="{BB962C8B-B14F-4D97-AF65-F5344CB8AC3E}">
        <p14:creationId xmlns:p14="http://schemas.microsoft.com/office/powerpoint/2010/main" val="413056918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377E6E7C-420A-41E8-BFB0-84DC20D1A3A9}" type="slidenum">
              <a:rPr lang="en-CA" smtClean="0"/>
              <a:t>36</a:t>
            </a:fld>
            <a:endParaRPr lang="en-CA"/>
          </a:p>
        </p:txBody>
      </p:sp>
    </p:spTree>
    <p:extLst>
      <p:ext uri="{BB962C8B-B14F-4D97-AF65-F5344CB8AC3E}">
        <p14:creationId xmlns:p14="http://schemas.microsoft.com/office/powerpoint/2010/main" val="31653689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rtl="0" fontAlgn="base">
              <a:buFont typeface="Arial" panose="020B0604020202020204" pitchFamily="34" charset="0"/>
              <a:buChar char="•"/>
            </a:pPr>
            <a:r>
              <a:rPr lang="en-CA" sz="1200" b="0" i="0" kern="1200" dirty="0">
                <a:solidFill>
                  <a:schemeClr val="tx1"/>
                </a:solidFill>
                <a:effectLst/>
                <a:latin typeface="+mn-lt"/>
                <a:ea typeface="+mn-ea"/>
                <a:cs typeface="+mn-cs"/>
              </a:rPr>
              <a:t>In terms of structure, LEA3- proteins are </a:t>
            </a:r>
            <a:r>
              <a:rPr lang="en-CA" sz="1200" b="0" i="0" kern="1200" dirty="0" err="1">
                <a:solidFill>
                  <a:schemeClr val="tx1"/>
                </a:solidFill>
                <a:effectLst/>
                <a:latin typeface="+mn-lt"/>
                <a:ea typeface="+mn-ea"/>
                <a:cs typeface="+mn-cs"/>
              </a:rPr>
              <a:t>hydrophilc</a:t>
            </a:r>
            <a:r>
              <a:rPr lang="en-CA" sz="1200" b="0" i="0" kern="1200" dirty="0">
                <a:solidFill>
                  <a:schemeClr val="tx1"/>
                </a:solidFill>
                <a:effectLst/>
                <a:latin typeface="+mn-lt"/>
                <a:ea typeface="+mn-ea"/>
                <a:cs typeface="+mn-cs"/>
              </a:rPr>
              <a:t> and h </a:t>
            </a:r>
          </a:p>
          <a:p>
            <a:pPr marL="171450" indent="-171450" rtl="0" fontAlgn="base">
              <a:buFont typeface="Arial" panose="020B0604020202020204" pitchFamily="34" charset="0"/>
              <a:buChar char="•"/>
            </a:pPr>
            <a:r>
              <a:rPr lang="en-CA" sz="1200" b="0" i="0" kern="1200" dirty="0" err="1">
                <a:solidFill>
                  <a:schemeClr val="tx1"/>
                </a:solidFill>
                <a:effectLst/>
                <a:latin typeface="+mn-lt"/>
                <a:ea typeface="+mn-ea"/>
                <a:cs typeface="+mn-cs"/>
              </a:rPr>
              <a:t>Morever</a:t>
            </a:r>
            <a:r>
              <a:rPr lang="en-CA" sz="1200" b="0" i="0" kern="1200" dirty="0">
                <a:solidFill>
                  <a:schemeClr val="tx1"/>
                </a:solidFill>
                <a:effectLst/>
                <a:latin typeface="+mn-lt"/>
                <a:ea typeface="+mn-ea"/>
                <a:cs typeface="+mn-cs"/>
              </a:rPr>
              <a:t>, they are also disordered as they belong to the structural group called intrinsically disordered protein or IDPs in short.  </a:t>
            </a:r>
          </a:p>
          <a:p>
            <a:pPr marL="171450" indent="-171450" rtl="0" fontAlgn="base">
              <a:buFont typeface="Arial" panose="020B0604020202020204" pitchFamily="34" charset="0"/>
              <a:buChar char="•"/>
            </a:pPr>
            <a:r>
              <a:rPr lang="en-CA" sz="1200" b="0" i="0" kern="1200" dirty="0">
                <a:solidFill>
                  <a:schemeClr val="tx1"/>
                </a:solidFill>
                <a:effectLst/>
                <a:latin typeface="+mn-lt"/>
                <a:ea typeface="+mn-ea"/>
                <a:cs typeface="+mn-cs"/>
              </a:rPr>
              <a:t>These proteins do not have a defined structure as you can see from the image. </a:t>
            </a:r>
          </a:p>
          <a:p>
            <a:pPr marL="171450" indent="-171450" rtl="0" fontAlgn="base">
              <a:buFont typeface="Arial" panose="020B0604020202020204" pitchFamily="34" charset="0"/>
              <a:buChar char="•"/>
            </a:pPr>
            <a:r>
              <a:rPr lang="en-CA" sz="1200" b="0" i="0" kern="1200" dirty="0">
                <a:solidFill>
                  <a:schemeClr val="tx1"/>
                </a:solidFill>
                <a:effectLst/>
                <a:latin typeface="+mn-lt"/>
                <a:ea typeface="+mn-ea"/>
                <a:cs typeface="+mn-cs"/>
              </a:rPr>
              <a:t>However, they can gain structure when a ligand binds which suggests that these proteins can have a functional role </a:t>
            </a:r>
          </a:p>
          <a:p>
            <a:pPr marL="171450" indent="-171450" rtl="0" fontAlgn="base">
              <a:buFont typeface="Arial" panose="020B0604020202020204" pitchFamily="34" charset="0"/>
              <a:buChar char="•"/>
            </a:pPr>
            <a:r>
              <a:rPr lang="en-CA" sz="1200" b="0" i="0" kern="1200" dirty="0">
                <a:solidFill>
                  <a:schemeClr val="tx1"/>
                </a:solidFill>
                <a:effectLst/>
                <a:latin typeface="+mn-lt"/>
                <a:ea typeface="+mn-ea"/>
                <a:cs typeface="+mn-cs"/>
              </a:rPr>
              <a:t>However, they can </a:t>
            </a:r>
            <a:r>
              <a:rPr lang="en-CA" sz="1200" b="0" i="0" kern="1200" dirty="0" err="1">
                <a:solidFill>
                  <a:schemeClr val="tx1"/>
                </a:solidFill>
                <a:effectLst/>
                <a:latin typeface="+mn-lt"/>
                <a:ea typeface="+mn-ea"/>
                <a:cs typeface="+mn-cs"/>
              </a:rPr>
              <a:t>can</a:t>
            </a:r>
            <a:r>
              <a:rPr lang="en-CA" sz="1200" b="0" i="0" kern="1200" dirty="0">
                <a:solidFill>
                  <a:schemeClr val="tx1"/>
                </a:solidFill>
                <a:effectLst/>
                <a:latin typeface="+mn-lt"/>
                <a:ea typeface="+mn-ea"/>
                <a:cs typeface="+mn-cs"/>
              </a:rPr>
              <a:t> gain structure </a:t>
            </a:r>
            <a:r>
              <a:rPr lang="en-CA" sz="1200" b="0" i="0" kern="1200" dirty="0" err="1">
                <a:solidFill>
                  <a:schemeClr val="tx1"/>
                </a:solidFill>
                <a:effectLst/>
                <a:latin typeface="+mn-lt"/>
                <a:ea typeface="+mn-ea"/>
                <a:cs typeface="+mn-cs"/>
              </a:rPr>
              <a:t>wgen</a:t>
            </a:r>
            <a:r>
              <a:rPr lang="en-CA" sz="1200" b="0" i="0" kern="1200" dirty="0">
                <a:solidFill>
                  <a:schemeClr val="tx1"/>
                </a:solidFill>
                <a:effectLst/>
                <a:latin typeface="+mn-lt"/>
                <a:ea typeface="+mn-ea"/>
                <a:cs typeface="+mn-cs"/>
              </a:rPr>
              <a:t> a ligand is bound </a:t>
            </a:r>
          </a:p>
        </p:txBody>
      </p:sp>
      <p:sp>
        <p:nvSpPr>
          <p:cNvPr id="4" name="Slide Number Placeholder 3"/>
          <p:cNvSpPr>
            <a:spLocks noGrp="1"/>
          </p:cNvSpPr>
          <p:nvPr>
            <p:ph type="sldNum" sz="quarter" idx="5"/>
          </p:nvPr>
        </p:nvSpPr>
        <p:spPr/>
        <p:txBody>
          <a:bodyPr/>
          <a:lstStyle/>
          <a:p>
            <a:fld id="{377E6E7C-420A-41E8-BFB0-84DC20D1A3A9}" type="slidenum">
              <a:rPr lang="en-CA" smtClean="0"/>
              <a:t>4</a:t>
            </a:fld>
            <a:endParaRPr lang="en-CA"/>
          </a:p>
        </p:txBody>
      </p:sp>
    </p:spTree>
    <p:extLst>
      <p:ext uri="{BB962C8B-B14F-4D97-AF65-F5344CB8AC3E}">
        <p14:creationId xmlns:p14="http://schemas.microsoft.com/office/powerpoint/2010/main" val="39818870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377E6E7C-420A-41E8-BFB0-84DC20D1A3A9}" type="slidenum">
              <a:rPr lang="en-CA" smtClean="0"/>
              <a:t>5</a:t>
            </a:fld>
            <a:endParaRPr lang="en-CA"/>
          </a:p>
        </p:txBody>
      </p:sp>
    </p:spTree>
    <p:extLst>
      <p:ext uri="{BB962C8B-B14F-4D97-AF65-F5344CB8AC3E}">
        <p14:creationId xmlns:p14="http://schemas.microsoft.com/office/powerpoint/2010/main" val="33589909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377E6E7C-420A-41E8-BFB0-84DC20D1A3A9}" type="slidenum">
              <a:rPr lang="en-CA" smtClean="0"/>
              <a:t>6</a:t>
            </a:fld>
            <a:endParaRPr lang="en-CA"/>
          </a:p>
        </p:txBody>
      </p:sp>
    </p:spTree>
    <p:extLst>
      <p:ext uri="{BB962C8B-B14F-4D97-AF65-F5344CB8AC3E}">
        <p14:creationId xmlns:p14="http://schemas.microsoft.com/office/powerpoint/2010/main" val="2521943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rtl="0" fontAlgn="base">
              <a:buFont typeface="Arial" panose="020B0604020202020204" pitchFamily="34" charset="0"/>
              <a:buChar char="•"/>
            </a:pPr>
            <a:r>
              <a:rPr lang="en-CA" sz="1200" b="0" i="0" kern="1200" dirty="0">
                <a:solidFill>
                  <a:schemeClr val="tx1"/>
                </a:solidFill>
                <a:effectLst/>
                <a:latin typeface="+mn-lt"/>
                <a:ea typeface="+mn-ea"/>
                <a:cs typeface="+mn-cs"/>
              </a:rPr>
              <a:t>LEA proteins have been group into various families and they are grouped according to their sequence similarity </a:t>
            </a:r>
          </a:p>
          <a:p>
            <a:pPr marL="171450" indent="-171450" rtl="0" fontAlgn="base">
              <a:buFont typeface="Arial" panose="020B0604020202020204" pitchFamily="34" charset="0"/>
              <a:buChar char="•"/>
            </a:pPr>
            <a:r>
              <a:rPr lang="en-CA" sz="1200" b="0" i="0" kern="1200" dirty="0">
                <a:solidFill>
                  <a:schemeClr val="tx1"/>
                </a:solidFill>
                <a:effectLst/>
                <a:latin typeface="+mn-lt"/>
                <a:ea typeface="+mn-ea"/>
                <a:cs typeface="+mn-cs"/>
              </a:rPr>
              <a:t>In Arabidopsis thaliana, a plant, there are 9 subgroups of LEA-protein </a:t>
            </a:r>
          </a:p>
          <a:p>
            <a:pPr marL="171450" indent="-171450" rtl="0" fontAlgn="base">
              <a:buFont typeface="Arial" panose="020B0604020202020204" pitchFamily="34" charset="0"/>
              <a:buChar char="•"/>
            </a:pPr>
            <a:r>
              <a:rPr lang="en-CA" sz="1200" b="0" i="0" kern="1200" dirty="0">
                <a:solidFill>
                  <a:schemeClr val="tx1"/>
                </a:solidFill>
                <a:effectLst/>
                <a:latin typeface="+mn-lt"/>
                <a:ea typeface="+mn-ea"/>
                <a:cs typeface="+mn-cs"/>
              </a:rPr>
              <a:t>The subgroup that we focused on are LEA-3 proteins </a:t>
            </a:r>
          </a:p>
          <a:p>
            <a:pPr marL="171450" indent="-171450" rtl="0" fontAlgn="base">
              <a:buFont typeface="Arial" panose="020B0604020202020204" pitchFamily="34" charset="0"/>
              <a:buChar char="•"/>
            </a:pPr>
            <a:r>
              <a:rPr lang="en-CA" sz="1200" b="0" i="0" kern="1200" dirty="0">
                <a:solidFill>
                  <a:schemeClr val="tx1"/>
                </a:solidFill>
                <a:effectLst/>
                <a:latin typeface="+mn-lt"/>
                <a:ea typeface="+mn-ea"/>
                <a:cs typeface="+mn-cs"/>
              </a:rPr>
              <a:t>And we are interested in this subgroup</a:t>
            </a:r>
          </a:p>
          <a:p>
            <a:pPr marL="171450" indent="-171450" rtl="0" fontAlgn="base">
              <a:buFont typeface="Arial" panose="020B0604020202020204" pitchFamily="34" charset="0"/>
              <a:buChar char="•"/>
            </a:pPr>
            <a:r>
              <a:rPr lang="en-CA" sz="1200" b="0" i="0" kern="1200" dirty="0">
                <a:solidFill>
                  <a:schemeClr val="tx1"/>
                </a:solidFill>
                <a:effectLst/>
                <a:latin typeface="+mn-lt"/>
                <a:ea typeface="+mn-ea"/>
                <a:cs typeface="+mn-cs"/>
              </a:rPr>
              <a:t>Under-researched compared to dehydrins (another subgroup) </a:t>
            </a:r>
          </a:p>
          <a:p>
            <a:pPr marL="171450" indent="-171450" rtl="0" fontAlgn="base">
              <a:buFont typeface="Arial" panose="020B0604020202020204" pitchFamily="34" charset="0"/>
              <a:buChar char="•"/>
            </a:pPr>
            <a:r>
              <a:rPr lang="en-CA" sz="1200" b="0" i="0" kern="1200" dirty="0">
                <a:solidFill>
                  <a:schemeClr val="tx1"/>
                </a:solidFill>
                <a:effectLst/>
                <a:latin typeface="+mn-lt"/>
                <a:ea typeface="+mn-ea"/>
                <a:cs typeface="+mn-cs"/>
              </a:rPr>
              <a:t>No novel function for abiotic stress defined </a:t>
            </a:r>
          </a:p>
          <a:p>
            <a:pPr marL="171450" indent="-171450">
              <a:buFont typeface="Arial" panose="020B0604020202020204" pitchFamily="34" charset="0"/>
              <a:buChar char="•"/>
            </a:pPr>
            <a:endParaRPr lang="en-CA" dirty="0"/>
          </a:p>
        </p:txBody>
      </p:sp>
      <p:sp>
        <p:nvSpPr>
          <p:cNvPr id="4" name="Slide Number Placeholder 3"/>
          <p:cNvSpPr>
            <a:spLocks noGrp="1"/>
          </p:cNvSpPr>
          <p:nvPr>
            <p:ph type="sldNum" sz="quarter" idx="5"/>
          </p:nvPr>
        </p:nvSpPr>
        <p:spPr/>
        <p:txBody>
          <a:bodyPr/>
          <a:lstStyle/>
          <a:p>
            <a:fld id="{377E6E7C-420A-41E8-BFB0-84DC20D1A3A9}" type="slidenum">
              <a:rPr lang="en-CA" smtClean="0"/>
              <a:t>7</a:t>
            </a:fld>
            <a:endParaRPr lang="en-CA"/>
          </a:p>
        </p:txBody>
      </p:sp>
    </p:spTree>
    <p:extLst>
      <p:ext uri="{BB962C8B-B14F-4D97-AF65-F5344CB8AC3E}">
        <p14:creationId xmlns:p14="http://schemas.microsoft.com/office/powerpoint/2010/main" val="347404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Last semester, we performed a structural analysis of LEA-3 proteins using bioinformatics tools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And to review, protein sequence motifs are </a:t>
            </a:r>
            <a:r>
              <a:rPr lang="en-CA" sz="1200" dirty="0"/>
              <a:t>conserved regions of the protein family and these sequence can be used to predict the function of the protein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cs typeface="Calibri"/>
              </a:rPr>
              <a:t>We proposed four sequence motifs,</a:t>
            </a:r>
          </a:p>
          <a:p>
            <a:pPr>
              <a:buFont typeface="Arial" panose="020B0604020202020204" pitchFamily="34" charset="0"/>
              <a:buNone/>
            </a:pPr>
            <a:r>
              <a:rPr lang="en-US" sz="1200" dirty="0"/>
              <a:t>W-motif is the most conserved motif and the most defining feature of LEA-3 proteins, which can imply an important function.</a:t>
            </a:r>
            <a:endParaRPr lang="en-US" sz="1200" dirty="0">
              <a:cs typeface="Calibri"/>
            </a:endParaRPr>
          </a:p>
          <a:p>
            <a:endParaRPr lang="en-CA" dirty="0"/>
          </a:p>
        </p:txBody>
      </p:sp>
      <p:sp>
        <p:nvSpPr>
          <p:cNvPr id="4" name="Slide Number Placeholder 3"/>
          <p:cNvSpPr>
            <a:spLocks noGrp="1"/>
          </p:cNvSpPr>
          <p:nvPr>
            <p:ph type="sldNum" sz="quarter" idx="5"/>
          </p:nvPr>
        </p:nvSpPr>
        <p:spPr/>
        <p:txBody>
          <a:bodyPr/>
          <a:lstStyle/>
          <a:p>
            <a:fld id="{377E6E7C-420A-41E8-BFB0-84DC20D1A3A9}" type="slidenum">
              <a:rPr lang="en-CA" smtClean="0"/>
              <a:t>8</a:t>
            </a:fld>
            <a:endParaRPr lang="en-CA"/>
          </a:p>
        </p:txBody>
      </p:sp>
    </p:spTree>
    <p:extLst>
      <p:ext uri="{BB962C8B-B14F-4D97-AF65-F5344CB8AC3E}">
        <p14:creationId xmlns:p14="http://schemas.microsoft.com/office/powerpoint/2010/main" val="36817447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We also looked at the position of the motifs. And one hypothesis that we have made is that MARS-motif which is at the N-terminus could act as a signal peptide for this protein</a:t>
            </a:r>
          </a:p>
        </p:txBody>
      </p:sp>
      <p:sp>
        <p:nvSpPr>
          <p:cNvPr id="4" name="Slide Number Placeholder 3"/>
          <p:cNvSpPr>
            <a:spLocks noGrp="1"/>
          </p:cNvSpPr>
          <p:nvPr>
            <p:ph type="sldNum" sz="quarter" idx="5"/>
          </p:nvPr>
        </p:nvSpPr>
        <p:spPr/>
        <p:txBody>
          <a:bodyPr/>
          <a:lstStyle/>
          <a:p>
            <a:fld id="{377E6E7C-420A-41E8-BFB0-84DC20D1A3A9}" type="slidenum">
              <a:rPr lang="en-CA" smtClean="0"/>
              <a:t>9</a:t>
            </a:fld>
            <a:endParaRPr lang="en-CA"/>
          </a:p>
        </p:txBody>
      </p:sp>
    </p:spTree>
    <p:extLst>
      <p:ext uri="{BB962C8B-B14F-4D97-AF65-F5344CB8AC3E}">
        <p14:creationId xmlns:p14="http://schemas.microsoft.com/office/powerpoint/2010/main" val="29667316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smtClean="0"/>
              <a:pPr/>
              <a:t>4/1/2019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18568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smtClean="0"/>
              <a:pPr/>
              <a:t>4/1/2019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618107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smtClean="0"/>
              <a:pPr/>
              <a:t>4/1/2019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698828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smtClean="0"/>
              <a:pPr/>
              <a:t>4/1/2019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704195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smtClean="0"/>
              <a:pPr/>
              <a:t>4/1/2019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5529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smtClean="0"/>
              <a:pPr/>
              <a:t>4/1/2019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598290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9B482E8-6E0E-1B4F-B1FD-C69DB9E858D9}" type="datetimeFigureOut">
              <a:rPr lang="en-US" smtClean="0"/>
              <a:pPr/>
              <a:t>4/1/2019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4372678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smtClean="0"/>
              <a:pPr/>
              <a:t>4/1/2019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328016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8818C68F-D26B-8F47-958C-23B49CF8A634}" type="datetimeFigureOut">
              <a:rPr lang="en-US" smtClean="0"/>
              <a:pPr/>
              <a:t>4/1/2019</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82374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0DF5E60-9974-AC48-9591-99C2BB44B7CF}" type="datetimeFigureOut">
              <a:rPr lang="en-US" smtClean="0"/>
              <a:pPr/>
              <a:t>4/1/2019</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699862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9B482E8-6E0E-1B4F-B1FD-C69DB9E858D9}" type="datetimeFigureOut">
              <a:rPr lang="en-US" smtClean="0"/>
              <a:pPr/>
              <a:t>4/1/2019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8029389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09B482E8-6E0E-1B4F-B1FD-C69DB9E858D9}" type="datetimeFigureOut">
              <a:rPr lang="en-US" smtClean="0"/>
              <a:pPr/>
              <a:t>4/1/2019</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0730617"/>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23.png"/><Relationship Id="rId4" Type="http://schemas.microsoft.com/office/2007/relationships/hdphoto" Target="../media/hdphoto1.wdp"/></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11.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pic>
        <p:nvPicPr>
          <p:cNvPr id="1028" name="Picture 4" descr="Arabidopsis Thaliana Rosette Transparent Background - Plants Top View Transparent Background (1054x1024)">
            <a:extLst>
              <a:ext uri="{FF2B5EF4-FFF2-40B4-BE49-F238E27FC236}">
                <a16:creationId xmlns:a16="http://schemas.microsoft.com/office/drawing/2014/main" id="{7267E8F3-5E5D-477F-AB68-2A86FDF0F534}"/>
              </a:ext>
            </a:extLst>
          </p:cNvPr>
          <p:cNvPicPr>
            <a:picLocks noChangeAspect="1" noChangeArrowheads="1"/>
          </p:cNvPicPr>
          <p:nvPr/>
        </p:nvPicPr>
        <p:blipFill rotWithShape="1">
          <a:blip r:embed="rId3">
            <a:alphaModFix amt="35000"/>
            <a:extLst>
              <a:ext uri="{28A0092B-C50C-407E-A947-70E740481C1C}">
                <a14:useLocalDpi xmlns:a14="http://schemas.microsoft.com/office/drawing/2010/main" val="0"/>
              </a:ext>
            </a:extLst>
          </a:blip>
          <a:srcRect t="22969" b="14704"/>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1097280" y="758952"/>
            <a:ext cx="9690169" cy="3566160"/>
          </a:xfrm>
        </p:spPr>
        <p:txBody>
          <a:bodyPr>
            <a:normAutofit/>
          </a:bodyPr>
          <a:lstStyle/>
          <a:p>
            <a:r>
              <a:rPr lang="en-US" dirty="0">
                <a:solidFill>
                  <a:srgbClr val="FFFFFF"/>
                </a:solidFill>
              </a:rPr>
              <a:t>Functional Analysis of LEA-3 Proteins</a:t>
            </a:r>
            <a:endParaRPr lang="en-US" dirty="0">
              <a:solidFill>
                <a:srgbClr val="FFFFFF"/>
              </a:solidFill>
              <a:cs typeface="Calibri Light"/>
            </a:endParaRPr>
          </a:p>
        </p:txBody>
      </p:sp>
      <p:sp>
        <p:nvSpPr>
          <p:cNvPr id="3" name="Subtitle 2"/>
          <p:cNvSpPr>
            <a:spLocks noGrp="1"/>
          </p:cNvSpPr>
          <p:nvPr>
            <p:ph type="subTitle" idx="1"/>
          </p:nvPr>
        </p:nvSpPr>
        <p:spPr>
          <a:xfrm>
            <a:off x="1100051" y="4455620"/>
            <a:ext cx="10058400" cy="1143000"/>
          </a:xfrm>
        </p:spPr>
        <p:txBody>
          <a:bodyPr>
            <a:normAutofit/>
          </a:bodyPr>
          <a:lstStyle/>
          <a:p>
            <a:r>
              <a:rPr lang="en-US" dirty="0">
                <a:solidFill>
                  <a:srgbClr val="FFFFFF"/>
                </a:solidFill>
              </a:rPr>
              <a:t>Ralph Arvin De Castro</a:t>
            </a:r>
          </a:p>
          <a:p>
            <a:r>
              <a:rPr lang="en-US" dirty="0">
                <a:solidFill>
                  <a:srgbClr val="FFFFFF"/>
                </a:solidFill>
              </a:rPr>
              <a:t>BIOM*4521 |Supervisor: Steffen </a:t>
            </a:r>
            <a:r>
              <a:rPr lang="en-US" dirty="0" err="1">
                <a:solidFill>
                  <a:srgbClr val="FFFFFF"/>
                </a:solidFill>
              </a:rPr>
              <a:t>Graether</a:t>
            </a:r>
            <a:endParaRPr lang="en-US" dirty="0">
              <a:solidFill>
                <a:srgbClr val="FFFFFF"/>
              </a:solidFill>
            </a:endParaRPr>
          </a:p>
          <a:p>
            <a:endParaRPr lang="en-US" dirty="0">
              <a:solidFill>
                <a:srgbClr val="FFFFFF"/>
              </a:solidFill>
            </a:endParaRPr>
          </a:p>
        </p:txBody>
      </p:sp>
      <p:cxnSp>
        <p:nvCxnSpPr>
          <p:cNvPr id="73" name="Straight Connector 72">
            <a:extLst>
              <a:ext uri="{FF2B5EF4-FFF2-40B4-BE49-F238E27FC236}">
                <a16:creationId xmlns:a16="http://schemas.microsoft.com/office/drawing/2014/main" id="{4071767D-5FF7-4508-B8B7-BB60FF3AB2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75" name="Rectangle 74">
            <a:extLst>
              <a:ext uri="{FF2B5EF4-FFF2-40B4-BE49-F238E27FC236}">
                <a16:creationId xmlns:a16="http://schemas.microsoft.com/office/drawing/2014/main" id="{C4E89C94-E462-4566-A15A-32835FD68B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7" name="Rectangle 76">
            <a:extLst>
              <a:ext uri="{FF2B5EF4-FFF2-40B4-BE49-F238E27FC236}">
                <a16:creationId xmlns:a16="http://schemas.microsoft.com/office/drawing/2014/main" id="{E25F4A20-71FB-4A26-92E2-89DED49264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2900254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00687-FA25-4A2A-96B6-8B1FE837DF76}"/>
              </a:ext>
            </a:extLst>
          </p:cNvPr>
          <p:cNvSpPr>
            <a:spLocks noGrp="1"/>
          </p:cNvSpPr>
          <p:nvPr>
            <p:ph type="title"/>
          </p:nvPr>
        </p:nvSpPr>
        <p:spPr/>
        <p:txBody>
          <a:bodyPr/>
          <a:lstStyle/>
          <a:p>
            <a:r>
              <a:rPr lang="en-CA" dirty="0"/>
              <a:t>LEA Proteins and Ion Binding</a:t>
            </a:r>
          </a:p>
        </p:txBody>
      </p:sp>
      <p:sp>
        <p:nvSpPr>
          <p:cNvPr id="3" name="Content Placeholder 2">
            <a:extLst>
              <a:ext uri="{FF2B5EF4-FFF2-40B4-BE49-F238E27FC236}">
                <a16:creationId xmlns:a16="http://schemas.microsoft.com/office/drawing/2014/main" id="{6B39F206-2E00-4A95-80B7-4AE0E17A7F2A}"/>
              </a:ext>
            </a:extLst>
          </p:cNvPr>
          <p:cNvSpPr>
            <a:spLocks noGrp="1"/>
          </p:cNvSpPr>
          <p:nvPr>
            <p:ph idx="1"/>
          </p:nvPr>
        </p:nvSpPr>
        <p:spPr/>
        <p:txBody>
          <a:bodyPr>
            <a:normAutofit/>
          </a:bodyPr>
          <a:lstStyle/>
          <a:p>
            <a:pPr marL="0" indent="0">
              <a:buNone/>
            </a:pPr>
            <a:r>
              <a:rPr lang="en-CA" sz="3200" dirty="0"/>
              <a:t>Cell in abiotic stress (</a:t>
            </a:r>
            <a:r>
              <a:rPr lang="en-US" sz="3200" dirty="0">
                <a:solidFill>
                  <a:schemeClr val="tx1"/>
                </a:solidFill>
              </a:rPr>
              <a:t>freezing, drying and saline conditions)</a:t>
            </a:r>
          </a:p>
          <a:p>
            <a:pPr lvl="1">
              <a:buFont typeface="Arial" panose="020B0604020202020204" pitchFamily="34" charset="0"/>
              <a:buChar char="•"/>
            </a:pPr>
            <a:r>
              <a:rPr lang="en-CA" sz="3000" dirty="0"/>
              <a:t>increase in concentration of intracellular components, including ions. </a:t>
            </a:r>
          </a:p>
          <a:p>
            <a:pPr marL="0" indent="0">
              <a:buNone/>
            </a:pPr>
            <a:r>
              <a:rPr lang="en-CA" sz="3400" dirty="0"/>
              <a:t>Other subgroups of LEA proteins (dehydrins, LEA4) are able to bind metal ions (Liu et. al). </a:t>
            </a:r>
          </a:p>
          <a:p>
            <a:pPr>
              <a:buFont typeface="Arial" panose="020B0604020202020204" pitchFamily="34" charset="0"/>
              <a:buChar char="•"/>
            </a:pPr>
            <a:endParaRPr lang="en-CA" sz="3200" dirty="0"/>
          </a:p>
          <a:p>
            <a:pPr>
              <a:buFont typeface="Arial" panose="020B0604020202020204" pitchFamily="34" charset="0"/>
              <a:buChar char="•"/>
            </a:pPr>
            <a:endParaRPr lang="en-CA" sz="3200" dirty="0"/>
          </a:p>
        </p:txBody>
      </p:sp>
    </p:spTree>
    <p:extLst>
      <p:ext uri="{BB962C8B-B14F-4D97-AF65-F5344CB8AC3E}">
        <p14:creationId xmlns:p14="http://schemas.microsoft.com/office/powerpoint/2010/main" val="31477372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8EF9AEA-6215-4EAD-9909-39C846AC0F1B}"/>
              </a:ext>
            </a:extLst>
          </p:cNvPr>
          <p:cNvSpPr/>
          <p:nvPr/>
        </p:nvSpPr>
        <p:spPr>
          <a:xfrm>
            <a:off x="1417148" y="716146"/>
            <a:ext cx="9357703" cy="26002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3200" b="1" dirty="0"/>
              <a:t>OBJECTIVES</a:t>
            </a:r>
          </a:p>
          <a:p>
            <a:pPr algn="ctr"/>
            <a:r>
              <a:rPr lang="en-US" sz="3200" dirty="0">
                <a:cs typeface="Calibri"/>
              </a:rPr>
              <a:t>Perform a functional analysis of LEA3 proteins by investigating their metal-binding properties</a:t>
            </a:r>
          </a:p>
        </p:txBody>
      </p:sp>
      <p:sp>
        <p:nvSpPr>
          <p:cNvPr id="5" name="Rectangle 4">
            <a:extLst>
              <a:ext uri="{FF2B5EF4-FFF2-40B4-BE49-F238E27FC236}">
                <a16:creationId xmlns:a16="http://schemas.microsoft.com/office/drawing/2014/main" id="{91A4D762-A93D-46EA-B9A1-D59DA4ED1344}"/>
              </a:ext>
            </a:extLst>
          </p:cNvPr>
          <p:cNvSpPr/>
          <p:nvPr/>
        </p:nvSpPr>
        <p:spPr>
          <a:xfrm>
            <a:off x="1417148" y="3550024"/>
            <a:ext cx="9357703" cy="26002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3200" b="1" dirty="0"/>
              <a:t>HYPOTHESIS</a:t>
            </a:r>
          </a:p>
          <a:p>
            <a:pPr algn="ctr"/>
            <a:r>
              <a:rPr lang="en-CA" sz="3200" dirty="0"/>
              <a:t>LEA3 proteins have a protective role in reducing oxidative damage by binding to specific metal ions that might cause ROS formation</a:t>
            </a:r>
          </a:p>
        </p:txBody>
      </p:sp>
    </p:spTree>
    <p:extLst>
      <p:ext uri="{BB962C8B-B14F-4D97-AF65-F5344CB8AC3E}">
        <p14:creationId xmlns:p14="http://schemas.microsoft.com/office/powerpoint/2010/main" val="42257748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B3D81-7E76-4A00-967F-C7ABEA3ABB0E}"/>
              </a:ext>
            </a:extLst>
          </p:cNvPr>
          <p:cNvSpPr>
            <a:spLocks noGrp="1"/>
          </p:cNvSpPr>
          <p:nvPr>
            <p:ph type="title"/>
          </p:nvPr>
        </p:nvSpPr>
        <p:spPr>
          <a:xfrm>
            <a:off x="1097280" y="261436"/>
            <a:ext cx="10058400" cy="1450757"/>
          </a:xfrm>
        </p:spPr>
        <p:txBody>
          <a:bodyPr/>
          <a:lstStyle/>
          <a:p>
            <a:r>
              <a:rPr lang="en-CA" dirty="0"/>
              <a:t>Methodology</a:t>
            </a:r>
          </a:p>
        </p:txBody>
      </p:sp>
      <p:graphicFrame>
        <p:nvGraphicFramePr>
          <p:cNvPr id="4" name="Content Placeholder 3">
            <a:extLst>
              <a:ext uri="{FF2B5EF4-FFF2-40B4-BE49-F238E27FC236}">
                <a16:creationId xmlns:a16="http://schemas.microsoft.com/office/drawing/2014/main" id="{AF796AD8-639D-4FD5-9A86-05973A55BA67}"/>
              </a:ext>
            </a:extLst>
          </p:cNvPr>
          <p:cNvGraphicFramePr>
            <a:graphicFrameLocks noGrp="1"/>
          </p:cNvGraphicFramePr>
          <p:nvPr>
            <p:ph idx="1"/>
            <p:extLst>
              <p:ext uri="{D42A27DB-BD31-4B8C-83A1-F6EECF244321}">
                <p14:modId xmlns:p14="http://schemas.microsoft.com/office/powerpoint/2010/main" val="2170153523"/>
              </p:ext>
            </p:extLst>
          </p:nvPr>
        </p:nvGraphicFramePr>
        <p:xfrm>
          <a:off x="4875523" y="1953598"/>
          <a:ext cx="2501913" cy="4022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961010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B3D81-7E76-4A00-967F-C7ABEA3ABB0E}"/>
              </a:ext>
            </a:extLst>
          </p:cNvPr>
          <p:cNvSpPr>
            <a:spLocks noGrp="1"/>
          </p:cNvSpPr>
          <p:nvPr>
            <p:ph type="title"/>
          </p:nvPr>
        </p:nvSpPr>
        <p:spPr>
          <a:xfrm>
            <a:off x="1097280" y="261436"/>
            <a:ext cx="10058400" cy="1450757"/>
          </a:xfrm>
        </p:spPr>
        <p:txBody>
          <a:bodyPr/>
          <a:lstStyle/>
          <a:p>
            <a:r>
              <a:rPr lang="en-CA" dirty="0"/>
              <a:t>Methodology</a:t>
            </a:r>
          </a:p>
        </p:txBody>
      </p:sp>
      <p:graphicFrame>
        <p:nvGraphicFramePr>
          <p:cNvPr id="4" name="Content Placeholder 3">
            <a:extLst>
              <a:ext uri="{FF2B5EF4-FFF2-40B4-BE49-F238E27FC236}">
                <a16:creationId xmlns:a16="http://schemas.microsoft.com/office/drawing/2014/main" id="{AF796AD8-639D-4FD5-9A86-05973A55BA67}"/>
              </a:ext>
            </a:extLst>
          </p:cNvPr>
          <p:cNvGraphicFramePr>
            <a:graphicFrameLocks noGrp="1"/>
          </p:cNvGraphicFramePr>
          <p:nvPr>
            <p:ph idx="1"/>
            <p:extLst>
              <p:ext uri="{D42A27DB-BD31-4B8C-83A1-F6EECF244321}">
                <p14:modId xmlns:p14="http://schemas.microsoft.com/office/powerpoint/2010/main" val="987752106"/>
              </p:ext>
            </p:extLst>
          </p:nvPr>
        </p:nvGraphicFramePr>
        <p:xfrm>
          <a:off x="4875523" y="1953598"/>
          <a:ext cx="2501913" cy="4022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Arrow: Right 2">
            <a:extLst>
              <a:ext uri="{FF2B5EF4-FFF2-40B4-BE49-F238E27FC236}">
                <a16:creationId xmlns:a16="http://schemas.microsoft.com/office/drawing/2014/main" id="{29E58BE2-BF89-4AA0-BCEF-BE4F714ADEDD}"/>
              </a:ext>
            </a:extLst>
          </p:cNvPr>
          <p:cNvSpPr/>
          <p:nvPr/>
        </p:nvSpPr>
        <p:spPr>
          <a:xfrm>
            <a:off x="2533476" y="2114025"/>
            <a:ext cx="2030136" cy="7969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4286306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3983C-02A8-428A-A0AF-7C0D64E6A5D4}"/>
              </a:ext>
            </a:extLst>
          </p:cNvPr>
          <p:cNvSpPr>
            <a:spLocks noGrp="1"/>
          </p:cNvSpPr>
          <p:nvPr>
            <p:ph type="title"/>
          </p:nvPr>
        </p:nvSpPr>
        <p:spPr/>
        <p:txBody>
          <a:bodyPr/>
          <a:lstStyle/>
          <a:p>
            <a:r>
              <a:rPr lang="en-CA" dirty="0"/>
              <a:t>Materials</a:t>
            </a:r>
          </a:p>
        </p:txBody>
      </p:sp>
      <p:sp>
        <p:nvSpPr>
          <p:cNvPr id="3" name="Content Placeholder 2">
            <a:extLst>
              <a:ext uri="{FF2B5EF4-FFF2-40B4-BE49-F238E27FC236}">
                <a16:creationId xmlns:a16="http://schemas.microsoft.com/office/drawing/2014/main" id="{E6775AA4-3B9E-427A-A3F3-7A9FD354EAE8}"/>
              </a:ext>
            </a:extLst>
          </p:cNvPr>
          <p:cNvSpPr>
            <a:spLocks noGrp="1"/>
          </p:cNvSpPr>
          <p:nvPr>
            <p:ph idx="1"/>
          </p:nvPr>
        </p:nvSpPr>
        <p:spPr>
          <a:xfrm>
            <a:off x="1097280" y="1845734"/>
            <a:ext cx="5839479" cy="4436732"/>
          </a:xfrm>
        </p:spPr>
        <p:txBody>
          <a:bodyPr>
            <a:normAutofit fontScale="77500" lnSpcReduction="20000"/>
          </a:bodyPr>
          <a:lstStyle/>
          <a:p>
            <a:r>
              <a:rPr lang="en-CA" sz="3200" dirty="0">
                <a:solidFill>
                  <a:schemeClr val="accent1">
                    <a:lumMod val="75000"/>
                  </a:schemeClr>
                </a:solidFill>
              </a:rPr>
              <a:t>Plasmid</a:t>
            </a:r>
            <a:r>
              <a:rPr lang="en-CA" sz="3200" dirty="0"/>
              <a:t>: </a:t>
            </a:r>
            <a:r>
              <a:rPr lang="en-CA" sz="3200" dirty="0" err="1"/>
              <a:t>pET</a:t>
            </a:r>
            <a:r>
              <a:rPr lang="en-CA" sz="3200" dirty="0"/>
              <a:t>-SUMO (solubility tag) + LEA3-4 gene</a:t>
            </a:r>
          </a:p>
          <a:p>
            <a:pPr>
              <a:buFont typeface="Arial" panose="020B0604020202020204" pitchFamily="34" charset="0"/>
              <a:buChar char="•"/>
            </a:pPr>
            <a:r>
              <a:rPr lang="en-CA" sz="3200" dirty="0"/>
              <a:t>Full Length (whole sequence)</a:t>
            </a:r>
          </a:p>
          <a:p>
            <a:pPr marL="0" indent="0">
              <a:buNone/>
            </a:pPr>
            <a:r>
              <a:rPr lang="en-US" altLang="en-US" sz="3200" dirty="0">
                <a:solidFill>
                  <a:srgbClr val="626262"/>
                </a:solidFill>
                <a:latin typeface="Courier New" panose="02070309020205020404" pitchFamily="49" charset="0"/>
                <a:cs typeface="Courier New" panose="02070309020205020404" pitchFamily="49" charset="0"/>
              </a:rPr>
              <a:t>MSQSLFNLKSLSRSINNTIRMRRYIVITKASQRAYTIGSSQEKPSWASDPDTGYFRPETAAKELDPYIAKTSQVQGKMMRGEELWWMPDPQTGYYRPDNFARELDAVELRSLHFNKNQKTYVVS</a:t>
            </a:r>
            <a:endParaRPr lang="en-CA" sz="3200" dirty="0"/>
          </a:p>
          <a:p>
            <a:pPr>
              <a:buFont typeface="Arial" panose="020B0604020202020204" pitchFamily="34" charset="0"/>
              <a:buChar char="•"/>
            </a:pPr>
            <a:r>
              <a:rPr lang="en-CA" sz="3200" dirty="0"/>
              <a:t>Truncated (N- or C-terminal eliminated)</a:t>
            </a:r>
          </a:p>
          <a:p>
            <a:pPr marL="0" indent="0">
              <a:buNone/>
            </a:pPr>
            <a:r>
              <a:rPr lang="en-US" altLang="en-US" sz="3200" dirty="0">
                <a:solidFill>
                  <a:srgbClr val="626262"/>
                </a:solidFill>
                <a:latin typeface="Courier New" panose="02070309020205020404" pitchFamily="49" charset="0"/>
                <a:cs typeface="Courier New" panose="02070309020205020404" pitchFamily="49" charset="0"/>
              </a:rPr>
              <a:t>TIGSSQEKPSWASDPDTGYFRPETAAKELDPYIAKTSQVQGKMMRGEELWWMPDPQTGYYRPDNFARELDAVELRSLHFNKNQKTYVVS</a:t>
            </a:r>
            <a:endParaRPr lang="en-US" sz="3200" dirty="0">
              <a:cs typeface="Calibri"/>
            </a:endParaRPr>
          </a:p>
          <a:p>
            <a:endParaRPr lang="en-CA" sz="3200" dirty="0"/>
          </a:p>
        </p:txBody>
      </p:sp>
      <p:pic>
        <p:nvPicPr>
          <p:cNvPr id="4" name="Picture 2" descr="Image result for sumo tag">
            <a:extLst>
              <a:ext uri="{FF2B5EF4-FFF2-40B4-BE49-F238E27FC236}">
                <a16:creationId xmlns:a16="http://schemas.microsoft.com/office/drawing/2014/main" id="{EBFB0507-62EB-4ECE-B4E8-DB373D50545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28962"/>
          <a:stretch/>
        </p:blipFill>
        <p:spPr bwMode="auto">
          <a:xfrm>
            <a:off x="6936759" y="2162288"/>
            <a:ext cx="5552657" cy="29583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32051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E839F-D190-496D-B929-20F2AABABD9C}"/>
              </a:ext>
            </a:extLst>
          </p:cNvPr>
          <p:cNvSpPr>
            <a:spLocks noGrp="1"/>
          </p:cNvSpPr>
          <p:nvPr>
            <p:ph type="title"/>
          </p:nvPr>
        </p:nvSpPr>
        <p:spPr/>
        <p:txBody>
          <a:bodyPr/>
          <a:lstStyle/>
          <a:p>
            <a:r>
              <a:rPr lang="en-US" dirty="0">
                <a:cs typeface="Calibri Light"/>
              </a:rPr>
              <a:t>Expression of LEA-3 Protein</a:t>
            </a:r>
            <a:endParaRPr lang="en-US" dirty="0"/>
          </a:p>
        </p:txBody>
      </p:sp>
      <p:sp>
        <p:nvSpPr>
          <p:cNvPr id="3" name="Content Placeholder 2">
            <a:extLst>
              <a:ext uri="{FF2B5EF4-FFF2-40B4-BE49-F238E27FC236}">
                <a16:creationId xmlns:a16="http://schemas.microsoft.com/office/drawing/2014/main" id="{ADFEF304-0BDC-4B2D-B9D7-7566AD886015}"/>
              </a:ext>
            </a:extLst>
          </p:cNvPr>
          <p:cNvSpPr>
            <a:spLocks noGrp="1"/>
          </p:cNvSpPr>
          <p:nvPr>
            <p:ph idx="1"/>
          </p:nvPr>
        </p:nvSpPr>
        <p:spPr>
          <a:xfrm>
            <a:off x="1097280" y="1845734"/>
            <a:ext cx="5232083" cy="4023360"/>
          </a:xfrm>
        </p:spPr>
        <p:txBody>
          <a:bodyPr vert="horz" lIns="0" tIns="45720" rIns="0" bIns="45720" rtlCol="0" anchor="t">
            <a:normAutofit/>
          </a:bodyPr>
          <a:lstStyle/>
          <a:p>
            <a:pPr marL="514350" indent="-514350">
              <a:buAutoNum type="arabicPeriod"/>
            </a:pPr>
            <a:r>
              <a:rPr lang="en-CA" sz="3200" dirty="0" err="1"/>
              <a:t>pET</a:t>
            </a:r>
            <a:r>
              <a:rPr lang="en-CA" sz="3200" dirty="0"/>
              <a:t>-SUMO (solubility tag) + LEA3-4 plasmid </a:t>
            </a:r>
            <a:r>
              <a:rPr lang="en-US" sz="3200" dirty="0">
                <a:cs typeface="Calibri"/>
              </a:rPr>
              <a:t>was transformed into </a:t>
            </a:r>
            <a:r>
              <a:rPr lang="en-US" sz="3200" i="1" dirty="0">
                <a:cs typeface="Calibri"/>
              </a:rPr>
              <a:t>E.coli </a:t>
            </a:r>
            <a:r>
              <a:rPr lang="en-US" sz="3200" dirty="0">
                <a:cs typeface="Calibri"/>
              </a:rPr>
              <a:t>BL21 (DE3).</a:t>
            </a:r>
          </a:p>
          <a:p>
            <a:pPr marL="514350" indent="-514350">
              <a:buFont typeface="Calibri" panose="020F0502020204030204" pitchFamily="34" charset="0"/>
              <a:buAutoNum type="arabicPeriod"/>
            </a:pPr>
            <a:r>
              <a:rPr lang="en-CA" sz="3200" dirty="0"/>
              <a:t>Cultures were grown in LB (Luria–Bertani) medium with kanamycin antibiotic at 37C.</a:t>
            </a:r>
            <a:endParaRPr lang="en-US" sz="3200" dirty="0">
              <a:cs typeface="Calibri"/>
            </a:endParaRPr>
          </a:p>
          <a:p>
            <a:pPr marL="0" indent="0">
              <a:buNone/>
            </a:pPr>
            <a:endParaRPr lang="en-US" sz="3200" dirty="0">
              <a:cs typeface="Calibri"/>
            </a:endParaRPr>
          </a:p>
        </p:txBody>
      </p:sp>
      <p:pic>
        <p:nvPicPr>
          <p:cNvPr id="1026" name="Picture 2" descr="Image result for transformation of plasmids">
            <a:extLst>
              <a:ext uri="{FF2B5EF4-FFF2-40B4-BE49-F238E27FC236}">
                <a16:creationId xmlns:a16="http://schemas.microsoft.com/office/drawing/2014/main" id="{F886072F-562D-4E31-9B71-5526890A67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5162" y="2141693"/>
            <a:ext cx="3918505" cy="25746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03410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018D9-1427-4586-853B-F8A01A8125C0}"/>
              </a:ext>
            </a:extLst>
          </p:cNvPr>
          <p:cNvSpPr>
            <a:spLocks noGrp="1"/>
          </p:cNvSpPr>
          <p:nvPr>
            <p:ph type="title"/>
          </p:nvPr>
        </p:nvSpPr>
        <p:spPr/>
        <p:txBody>
          <a:bodyPr/>
          <a:lstStyle/>
          <a:p>
            <a:r>
              <a:rPr lang="en-US" dirty="0">
                <a:cs typeface="Calibri Light"/>
              </a:rPr>
              <a:t>Expression of LEA-3 Protein</a:t>
            </a:r>
            <a:endParaRPr lang="en-CA" dirty="0"/>
          </a:p>
        </p:txBody>
      </p:sp>
      <p:sp>
        <p:nvSpPr>
          <p:cNvPr id="3" name="Content Placeholder 2">
            <a:extLst>
              <a:ext uri="{FF2B5EF4-FFF2-40B4-BE49-F238E27FC236}">
                <a16:creationId xmlns:a16="http://schemas.microsoft.com/office/drawing/2014/main" id="{39219E82-9295-4F38-A8CC-E5B80846DEDA}"/>
              </a:ext>
            </a:extLst>
          </p:cNvPr>
          <p:cNvSpPr>
            <a:spLocks noGrp="1"/>
          </p:cNvSpPr>
          <p:nvPr>
            <p:ph idx="1"/>
          </p:nvPr>
        </p:nvSpPr>
        <p:spPr>
          <a:xfrm>
            <a:off x="1097280" y="1845734"/>
            <a:ext cx="10058400" cy="4023360"/>
          </a:xfrm>
        </p:spPr>
        <p:txBody>
          <a:bodyPr>
            <a:normAutofit/>
          </a:bodyPr>
          <a:lstStyle/>
          <a:p>
            <a:r>
              <a:rPr lang="en-CA" sz="3200" dirty="0">
                <a:cs typeface="Calibri"/>
              </a:rPr>
              <a:t>3. Treated with isopropyl-B-D-</a:t>
            </a:r>
            <a:r>
              <a:rPr lang="en-CA" sz="3200" dirty="0" err="1">
                <a:cs typeface="Calibri"/>
              </a:rPr>
              <a:t>thiogalactopyranoside</a:t>
            </a:r>
            <a:r>
              <a:rPr lang="en-CA" sz="3200" dirty="0">
                <a:cs typeface="Calibri"/>
              </a:rPr>
              <a:t> (IPTG) to induce expression of protein</a:t>
            </a:r>
          </a:p>
          <a:p>
            <a:endParaRPr lang="en-US" sz="3200" dirty="0">
              <a:cs typeface="Calibri"/>
            </a:endParaRPr>
          </a:p>
          <a:p>
            <a:endParaRPr lang="en-CA" sz="3200" dirty="0"/>
          </a:p>
        </p:txBody>
      </p:sp>
      <p:pic>
        <p:nvPicPr>
          <p:cNvPr id="2050" name="Picture 2" descr="Image result for iptg induction">
            <a:extLst>
              <a:ext uri="{FF2B5EF4-FFF2-40B4-BE49-F238E27FC236}">
                <a16:creationId xmlns:a16="http://schemas.microsoft.com/office/drawing/2014/main" id="{C98DC3B1-9526-4C1C-942A-82783137C6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26541" y="2810675"/>
            <a:ext cx="4395347" cy="32965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33536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B3D81-7E76-4A00-967F-C7ABEA3ABB0E}"/>
              </a:ext>
            </a:extLst>
          </p:cNvPr>
          <p:cNvSpPr>
            <a:spLocks noGrp="1"/>
          </p:cNvSpPr>
          <p:nvPr>
            <p:ph type="title"/>
          </p:nvPr>
        </p:nvSpPr>
        <p:spPr>
          <a:xfrm>
            <a:off x="1097280" y="261436"/>
            <a:ext cx="10058400" cy="1450757"/>
          </a:xfrm>
        </p:spPr>
        <p:txBody>
          <a:bodyPr/>
          <a:lstStyle/>
          <a:p>
            <a:r>
              <a:rPr lang="en-CA" dirty="0"/>
              <a:t>Methodology</a:t>
            </a:r>
          </a:p>
        </p:txBody>
      </p:sp>
      <p:graphicFrame>
        <p:nvGraphicFramePr>
          <p:cNvPr id="4" name="Content Placeholder 3">
            <a:extLst>
              <a:ext uri="{FF2B5EF4-FFF2-40B4-BE49-F238E27FC236}">
                <a16:creationId xmlns:a16="http://schemas.microsoft.com/office/drawing/2014/main" id="{AF796AD8-639D-4FD5-9A86-05973A55BA67}"/>
              </a:ext>
            </a:extLst>
          </p:cNvPr>
          <p:cNvGraphicFramePr>
            <a:graphicFrameLocks noGrp="1"/>
          </p:cNvGraphicFramePr>
          <p:nvPr>
            <p:ph idx="1"/>
            <p:extLst>
              <p:ext uri="{D42A27DB-BD31-4B8C-83A1-F6EECF244321}">
                <p14:modId xmlns:p14="http://schemas.microsoft.com/office/powerpoint/2010/main" val="899497168"/>
              </p:ext>
            </p:extLst>
          </p:nvPr>
        </p:nvGraphicFramePr>
        <p:xfrm>
          <a:off x="4875523" y="1953598"/>
          <a:ext cx="2501913" cy="4022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Arrow: Right 2">
            <a:extLst>
              <a:ext uri="{FF2B5EF4-FFF2-40B4-BE49-F238E27FC236}">
                <a16:creationId xmlns:a16="http://schemas.microsoft.com/office/drawing/2014/main" id="{29E58BE2-BF89-4AA0-BCEF-BE4F714ADEDD}"/>
              </a:ext>
            </a:extLst>
          </p:cNvPr>
          <p:cNvSpPr/>
          <p:nvPr/>
        </p:nvSpPr>
        <p:spPr>
          <a:xfrm>
            <a:off x="2399252" y="3030522"/>
            <a:ext cx="2030136" cy="7969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4726275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86320-D42F-4976-A94E-EFEFD121ABA0}"/>
              </a:ext>
            </a:extLst>
          </p:cNvPr>
          <p:cNvSpPr>
            <a:spLocks noGrp="1"/>
          </p:cNvSpPr>
          <p:nvPr>
            <p:ph type="title"/>
          </p:nvPr>
        </p:nvSpPr>
        <p:spPr/>
        <p:txBody>
          <a:bodyPr/>
          <a:lstStyle/>
          <a:p>
            <a:r>
              <a:rPr lang="en-US" dirty="0">
                <a:cs typeface="Calibri Light"/>
              </a:rPr>
              <a:t>Sumo-LEA Protein Purification</a:t>
            </a:r>
            <a:endParaRPr lang="en-CA" dirty="0"/>
          </a:p>
        </p:txBody>
      </p:sp>
      <p:sp>
        <p:nvSpPr>
          <p:cNvPr id="3" name="Content Placeholder 2">
            <a:extLst>
              <a:ext uri="{FF2B5EF4-FFF2-40B4-BE49-F238E27FC236}">
                <a16:creationId xmlns:a16="http://schemas.microsoft.com/office/drawing/2014/main" id="{2A99DE77-1E25-4A82-AEFE-A989097CF5C1}"/>
              </a:ext>
            </a:extLst>
          </p:cNvPr>
          <p:cNvSpPr>
            <a:spLocks noGrp="1"/>
          </p:cNvSpPr>
          <p:nvPr>
            <p:ph idx="1"/>
          </p:nvPr>
        </p:nvSpPr>
        <p:spPr>
          <a:xfrm>
            <a:off x="1097280" y="1845734"/>
            <a:ext cx="5521634" cy="4023360"/>
          </a:xfrm>
        </p:spPr>
        <p:txBody>
          <a:bodyPr>
            <a:normAutofit/>
          </a:bodyPr>
          <a:lstStyle/>
          <a:p>
            <a:pPr marL="200660" lvl="1" indent="0">
              <a:buNone/>
            </a:pPr>
            <a:r>
              <a:rPr lang="en-US" sz="3600" dirty="0">
                <a:cs typeface="Calibri"/>
              </a:rPr>
              <a:t>1 .Bacterial cell was lysed using sonication to solubilize and isolate proteins from cell.</a:t>
            </a:r>
          </a:p>
        </p:txBody>
      </p:sp>
      <p:pic>
        <p:nvPicPr>
          <p:cNvPr id="3074" name="Picture 2" descr="Image result for sonication">
            <a:extLst>
              <a:ext uri="{FF2B5EF4-FFF2-40B4-BE49-F238E27FC236}">
                <a16:creationId xmlns:a16="http://schemas.microsoft.com/office/drawing/2014/main" id="{F125EFAD-C01D-4FDD-826B-0F2EDE1A833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50000"/>
          <a:stretch/>
        </p:blipFill>
        <p:spPr bwMode="auto">
          <a:xfrm>
            <a:off x="7081271" y="1845734"/>
            <a:ext cx="3009394" cy="37599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63597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0A288-BA1D-4754-8CF0-2AE2E3A81792}"/>
              </a:ext>
            </a:extLst>
          </p:cNvPr>
          <p:cNvSpPr>
            <a:spLocks noGrp="1"/>
          </p:cNvSpPr>
          <p:nvPr>
            <p:ph type="title"/>
          </p:nvPr>
        </p:nvSpPr>
        <p:spPr/>
        <p:txBody>
          <a:bodyPr/>
          <a:lstStyle/>
          <a:p>
            <a:r>
              <a:rPr lang="en-US" dirty="0">
                <a:cs typeface="Calibri Light"/>
              </a:rPr>
              <a:t>Sumo-LEA Protein Purification</a:t>
            </a:r>
            <a:endParaRPr lang="en-CA" dirty="0"/>
          </a:p>
        </p:txBody>
      </p:sp>
      <p:sp>
        <p:nvSpPr>
          <p:cNvPr id="3" name="Content Placeholder 2">
            <a:extLst>
              <a:ext uri="{FF2B5EF4-FFF2-40B4-BE49-F238E27FC236}">
                <a16:creationId xmlns:a16="http://schemas.microsoft.com/office/drawing/2014/main" id="{3B3D9986-53AE-433C-86AC-6E3AA261F161}"/>
              </a:ext>
            </a:extLst>
          </p:cNvPr>
          <p:cNvSpPr>
            <a:spLocks noGrp="1"/>
          </p:cNvSpPr>
          <p:nvPr>
            <p:ph idx="1"/>
          </p:nvPr>
        </p:nvSpPr>
        <p:spPr>
          <a:xfrm>
            <a:off x="1097280" y="1845734"/>
            <a:ext cx="5513245" cy="4023360"/>
          </a:xfrm>
        </p:spPr>
        <p:txBody>
          <a:bodyPr/>
          <a:lstStyle/>
          <a:p>
            <a:pPr marL="200660" lvl="1" indent="0">
              <a:buNone/>
            </a:pPr>
            <a:r>
              <a:rPr lang="en-US" sz="3600" dirty="0">
                <a:cs typeface="Calibri"/>
              </a:rPr>
              <a:t>2. Fast protein liquid chromatography (</a:t>
            </a:r>
            <a:r>
              <a:rPr lang="en-US" sz="3600" b="1" dirty="0">
                <a:cs typeface="Calibri"/>
              </a:rPr>
              <a:t>FPLC</a:t>
            </a:r>
            <a:r>
              <a:rPr lang="en-US" sz="3600" dirty="0">
                <a:cs typeface="Calibri"/>
              </a:rPr>
              <a:t>) was used to </a:t>
            </a:r>
            <a:r>
              <a:rPr lang="en-CA" sz="3600" dirty="0">
                <a:cs typeface="Calibri"/>
              </a:rPr>
              <a:t>purify </a:t>
            </a:r>
            <a:r>
              <a:rPr lang="en-US" sz="3600" dirty="0">
                <a:cs typeface="Calibri"/>
              </a:rPr>
              <a:t>SUMO-LEA3-4 proteins.</a:t>
            </a:r>
          </a:p>
          <a:p>
            <a:pPr marL="383540" lvl="1">
              <a:buFont typeface="Arial" panose="020F0502020204030204" pitchFamily="34" charset="0"/>
              <a:buChar char="•"/>
            </a:pPr>
            <a:r>
              <a:rPr lang="en-US" sz="3600" dirty="0">
                <a:cs typeface="Calibri"/>
              </a:rPr>
              <a:t>Column: </a:t>
            </a:r>
            <a:r>
              <a:rPr lang="en-US" sz="3600" dirty="0" err="1">
                <a:cs typeface="Calibri"/>
              </a:rPr>
              <a:t>HisTrap</a:t>
            </a:r>
            <a:endParaRPr lang="en-US" sz="3600" dirty="0">
              <a:cs typeface="Calibri"/>
            </a:endParaRPr>
          </a:p>
        </p:txBody>
      </p:sp>
      <p:pic>
        <p:nvPicPr>
          <p:cNvPr id="4098" name="Picture 2" descr="Image result for fplc">
            <a:extLst>
              <a:ext uri="{FF2B5EF4-FFF2-40B4-BE49-F238E27FC236}">
                <a16:creationId xmlns:a16="http://schemas.microsoft.com/office/drawing/2014/main" id="{85B1CE28-0AD5-47A9-AE60-4DBB45E92F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3674" y="1985051"/>
            <a:ext cx="3455569" cy="42432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3665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3E48A-87B9-42C6-BAE5-B555881C1E35}"/>
              </a:ext>
            </a:extLst>
          </p:cNvPr>
          <p:cNvSpPr>
            <a:spLocks noGrp="1"/>
          </p:cNvSpPr>
          <p:nvPr>
            <p:ph type="title"/>
          </p:nvPr>
        </p:nvSpPr>
        <p:spPr>
          <a:xfrm>
            <a:off x="1097280" y="286603"/>
            <a:ext cx="10058400" cy="1450757"/>
          </a:xfrm>
        </p:spPr>
        <p:txBody>
          <a:bodyPr>
            <a:normAutofit/>
          </a:bodyPr>
          <a:lstStyle/>
          <a:p>
            <a:r>
              <a:rPr lang="en-US" dirty="0"/>
              <a:t>Introduction</a:t>
            </a:r>
          </a:p>
        </p:txBody>
      </p:sp>
      <p:pic>
        <p:nvPicPr>
          <p:cNvPr id="1026" name="Picture 2" descr="Related image">
            <a:extLst>
              <a:ext uri="{FF2B5EF4-FFF2-40B4-BE49-F238E27FC236}">
                <a16:creationId xmlns:a16="http://schemas.microsoft.com/office/drawing/2014/main" id="{E18822B2-5EC4-4E1D-A039-66E19377535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828" r="17721" b="5"/>
          <a:stretch/>
        </p:blipFill>
        <p:spPr bwMode="auto">
          <a:xfrm>
            <a:off x="1183018" y="2126383"/>
            <a:ext cx="2376058" cy="347101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6" descr="Image result for brine shrimp">
            <a:extLst>
              <a:ext uri="{FF2B5EF4-FFF2-40B4-BE49-F238E27FC236}">
                <a16:creationId xmlns:a16="http://schemas.microsoft.com/office/drawing/2014/main" id="{5FA2268F-894C-423E-AEFD-911032C6818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13143" b="-2"/>
          <a:stretch/>
        </p:blipFill>
        <p:spPr bwMode="auto">
          <a:xfrm>
            <a:off x="3719943" y="2126383"/>
            <a:ext cx="2376057" cy="165507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descr="Image result for cyanobacteria">
            <a:extLst>
              <a:ext uri="{FF2B5EF4-FFF2-40B4-BE49-F238E27FC236}">
                <a16:creationId xmlns:a16="http://schemas.microsoft.com/office/drawing/2014/main" id="{8276F304-62F9-4677-8B52-8F2BA8ADED4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2733" r="-2" b="11003"/>
          <a:stretch/>
        </p:blipFill>
        <p:spPr bwMode="auto">
          <a:xfrm>
            <a:off x="3719943" y="4126990"/>
            <a:ext cx="2376057" cy="1470406"/>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CF52E15A-8A8C-49B5-8290-F1995585012F}"/>
              </a:ext>
            </a:extLst>
          </p:cNvPr>
          <p:cNvSpPr>
            <a:spLocks noGrp="1"/>
          </p:cNvSpPr>
          <p:nvPr>
            <p:ph idx="1"/>
          </p:nvPr>
        </p:nvSpPr>
        <p:spPr>
          <a:xfrm>
            <a:off x="6351639" y="1845733"/>
            <a:ext cx="5078361" cy="4456213"/>
          </a:xfrm>
        </p:spPr>
        <p:txBody>
          <a:bodyPr vert="horz" lIns="0" tIns="45720" rIns="0" bIns="45720" rtlCol="0" anchor="t">
            <a:normAutofit/>
          </a:bodyPr>
          <a:lstStyle/>
          <a:p>
            <a:pPr marL="0" indent="0">
              <a:buNone/>
            </a:pPr>
            <a:r>
              <a:rPr lang="en-US" sz="2800" b="1" dirty="0"/>
              <a:t>What are LEA Proteins?</a:t>
            </a:r>
          </a:p>
          <a:p>
            <a:pPr>
              <a:buFont typeface="Wingdings" panose="05000000000000000000" pitchFamily="2" charset="2"/>
              <a:buChar char="Ø"/>
            </a:pPr>
            <a:r>
              <a:rPr lang="en-US" sz="2800" b="1" dirty="0"/>
              <a:t>L</a:t>
            </a:r>
            <a:r>
              <a:rPr lang="en-US" sz="2800" dirty="0"/>
              <a:t>ate </a:t>
            </a:r>
            <a:r>
              <a:rPr lang="en-US" sz="2800" b="1" dirty="0"/>
              <a:t>E</a:t>
            </a:r>
            <a:r>
              <a:rPr lang="en-US" sz="2800" dirty="0"/>
              <a:t>mbryogenesis </a:t>
            </a:r>
            <a:r>
              <a:rPr lang="en-US" sz="2800" b="1" dirty="0"/>
              <a:t>A</a:t>
            </a:r>
            <a:r>
              <a:rPr lang="en-US" sz="2800" dirty="0"/>
              <a:t>bundant proteins </a:t>
            </a:r>
            <a:endParaRPr lang="en-US" sz="2800" dirty="0">
              <a:cs typeface="Calibri"/>
            </a:endParaRPr>
          </a:p>
          <a:p>
            <a:pPr>
              <a:buFont typeface="Wingdings" panose="05000000000000000000" pitchFamily="2" charset="2"/>
              <a:buChar char="Ø"/>
            </a:pPr>
            <a:r>
              <a:rPr lang="en-US" sz="2800" dirty="0"/>
              <a:t>Large group of proteins that accumulate in the </a:t>
            </a:r>
            <a:r>
              <a:rPr lang="en-US" sz="2800" dirty="0">
                <a:solidFill>
                  <a:schemeClr val="accent1"/>
                </a:solidFill>
              </a:rPr>
              <a:t>late embryogenesis </a:t>
            </a:r>
            <a:r>
              <a:rPr lang="en-US" sz="2800" dirty="0"/>
              <a:t>of seeds</a:t>
            </a:r>
          </a:p>
          <a:p>
            <a:pPr marL="543560" lvl="1" indent="-342900">
              <a:buFont typeface="Wingdings" panose="05000000000000000000" pitchFamily="2" charset="2"/>
              <a:buChar char="Ø"/>
            </a:pPr>
            <a:r>
              <a:rPr lang="en-US" sz="2400" dirty="0">
                <a:cs typeface="Calibri"/>
              </a:rPr>
              <a:t>First found in plants such as cotton seeds</a:t>
            </a:r>
          </a:p>
          <a:p>
            <a:pPr marL="543560" lvl="1" indent="-342900">
              <a:buFont typeface="Wingdings" panose="05000000000000000000" pitchFamily="2" charset="2"/>
              <a:buChar char="Ø"/>
            </a:pPr>
            <a:r>
              <a:rPr lang="en-US" sz="2400" dirty="0">
                <a:solidFill>
                  <a:schemeClr val="accent1"/>
                </a:solidFill>
                <a:cs typeface="Calibri"/>
              </a:rPr>
              <a:t>Not plant specific</a:t>
            </a:r>
            <a:r>
              <a:rPr lang="en-US" sz="2400" dirty="0">
                <a:cs typeface="Calibri"/>
              </a:rPr>
              <a:t>: LEA-like proteins also found in non-plant species</a:t>
            </a:r>
          </a:p>
        </p:txBody>
      </p:sp>
      <p:sp>
        <p:nvSpPr>
          <p:cNvPr id="6" name="TextBox 5">
            <a:extLst>
              <a:ext uri="{FF2B5EF4-FFF2-40B4-BE49-F238E27FC236}">
                <a16:creationId xmlns:a16="http://schemas.microsoft.com/office/drawing/2014/main" id="{477D1E72-AB51-4D0E-8D4E-1AA3B8BB8D29}"/>
              </a:ext>
            </a:extLst>
          </p:cNvPr>
          <p:cNvSpPr txBox="1"/>
          <p:nvPr/>
        </p:nvSpPr>
        <p:spPr>
          <a:xfrm>
            <a:off x="1890583" y="5627856"/>
            <a:ext cx="821956" cy="369332"/>
          </a:xfrm>
          <a:prstGeom prst="rect">
            <a:avLst/>
          </a:prstGeom>
          <a:noFill/>
        </p:spPr>
        <p:txBody>
          <a:bodyPr wrap="none" rtlCol="0">
            <a:spAutoFit/>
          </a:bodyPr>
          <a:lstStyle/>
          <a:p>
            <a:r>
              <a:rPr lang="en-CA" dirty="0"/>
              <a:t>Cotton</a:t>
            </a:r>
          </a:p>
        </p:txBody>
      </p:sp>
      <p:sp>
        <p:nvSpPr>
          <p:cNvPr id="13" name="TextBox 12">
            <a:extLst>
              <a:ext uri="{FF2B5EF4-FFF2-40B4-BE49-F238E27FC236}">
                <a16:creationId xmlns:a16="http://schemas.microsoft.com/office/drawing/2014/main" id="{4196CE77-86C5-49D9-916F-107C4461B3C7}"/>
              </a:ext>
            </a:extLst>
          </p:cNvPr>
          <p:cNvSpPr txBox="1"/>
          <p:nvPr/>
        </p:nvSpPr>
        <p:spPr>
          <a:xfrm>
            <a:off x="4191943" y="5573598"/>
            <a:ext cx="1526828" cy="369332"/>
          </a:xfrm>
          <a:prstGeom prst="rect">
            <a:avLst/>
          </a:prstGeom>
          <a:noFill/>
        </p:spPr>
        <p:txBody>
          <a:bodyPr wrap="none" rtlCol="0">
            <a:spAutoFit/>
          </a:bodyPr>
          <a:lstStyle/>
          <a:p>
            <a:r>
              <a:rPr lang="en-CA" dirty="0"/>
              <a:t>Cyanobacteria</a:t>
            </a:r>
          </a:p>
        </p:txBody>
      </p:sp>
      <p:sp>
        <p:nvSpPr>
          <p:cNvPr id="14" name="TextBox 13">
            <a:extLst>
              <a:ext uri="{FF2B5EF4-FFF2-40B4-BE49-F238E27FC236}">
                <a16:creationId xmlns:a16="http://schemas.microsoft.com/office/drawing/2014/main" id="{70EB0F4A-40D3-4322-902F-C18B52C6363D}"/>
              </a:ext>
            </a:extLst>
          </p:cNvPr>
          <p:cNvSpPr txBox="1"/>
          <p:nvPr/>
        </p:nvSpPr>
        <p:spPr>
          <a:xfrm>
            <a:off x="4144557" y="3757658"/>
            <a:ext cx="1399742" cy="369332"/>
          </a:xfrm>
          <a:prstGeom prst="rect">
            <a:avLst/>
          </a:prstGeom>
          <a:noFill/>
        </p:spPr>
        <p:txBody>
          <a:bodyPr wrap="none" rtlCol="0">
            <a:spAutoFit/>
          </a:bodyPr>
          <a:lstStyle/>
          <a:p>
            <a:r>
              <a:rPr lang="en-CA" dirty="0"/>
              <a:t>Brine Shrimp</a:t>
            </a:r>
          </a:p>
        </p:txBody>
      </p:sp>
    </p:spTree>
    <p:extLst>
      <p:ext uri="{BB962C8B-B14F-4D97-AF65-F5344CB8AC3E}">
        <p14:creationId xmlns:p14="http://schemas.microsoft.com/office/powerpoint/2010/main" val="12334646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79DB10-A50D-4A36-A565-FAEEB04C02F9}"/>
              </a:ext>
            </a:extLst>
          </p:cNvPr>
          <p:cNvSpPr>
            <a:spLocks noGrp="1"/>
          </p:cNvSpPr>
          <p:nvPr>
            <p:ph type="title"/>
          </p:nvPr>
        </p:nvSpPr>
        <p:spPr/>
        <p:txBody>
          <a:bodyPr/>
          <a:lstStyle/>
          <a:p>
            <a:r>
              <a:rPr lang="en-US" dirty="0">
                <a:cs typeface="Calibri Light"/>
              </a:rPr>
              <a:t>Sumo-LEA Protein Purification</a:t>
            </a:r>
            <a:endParaRPr lang="en-CA" dirty="0"/>
          </a:p>
        </p:txBody>
      </p:sp>
      <p:sp>
        <p:nvSpPr>
          <p:cNvPr id="3" name="Content Placeholder 2">
            <a:extLst>
              <a:ext uri="{FF2B5EF4-FFF2-40B4-BE49-F238E27FC236}">
                <a16:creationId xmlns:a16="http://schemas.microsoft.com/office/drawing/2014/main" id="{2E14681F-A171-4FB6-83FE-9B89F1680895}"/>
              </a:ext>
            </a:extLst>
          </p:cNvPr>
          <p:cNvSpPr>
            <a:spLocks noGrp="1"/>
          </p:cNvSpPr>
          <p:nvPr>
            <p:ph idx="1"/>
          </p:nvPr>
        </p:nvSpPr>
        <p:spPr/>
        <p:txBody>
          <a:bodyPr>
            <a:normAutofit/>
          </a:bodyPr>
          <a:lstStyle/>
          <a:p>
            <a:pPr marL="200660" lvl="1" indent="0">
              <a:buNone/>
            </a:pPr>
            <a:r>
              <a:rPr lang="en-US" sz="3600" dirty="0">
                <a:cs typeface="Calibri"/>
              </a:rPr>
              <a:t>3.Digestion</a:t>
            </a:r>
            <a:r>
              <a:rPr lang="en-CA" sz="3600" dirty="0">
                <a:cs typeface="Calibri"/>
              </a:rPr>
              <a:t> – cleaves SUMO using protease (ULP1)</a:t>
            </a:r>
          </a:p>
          <a:p>
            <a:pPr marL="200660" lvl="1" indent="0">
              <a:buNone/>
            </a:pPr>
            <a:endParaRPr lang="en-CA" sz="3600" dirty="0">
              <a:cs typeface="Calibri"/>
            </a:endParaRPr>
          </a:p>
          <a:p>
            <a:pPr marL="200660" lvl="1" indent="0">
              <a:buNone/>
            </a:pPr>
            <a:endParaRPr lang="en-CA" sz="3600" dirty="0">
              <a:cs typeface="Calibri"/>
            </a:endParaRPr>
          </a:p>
          <a:p>
            <a:pPr marL="200660" lvl="1" indent="0">
              <a:buNone/>
            </a:pPr>
            <a:endParaRPr lang="en-CA" sz="3600" dirty="0">
              <a:cs typeface="Calibri"/>
            </a:endParaRPr>
          </a:p>
          <a:p>
            <a:pPr marL="200660" lvl="1" indent="0">
              <a:buNone/>
            </a:pPr>
            <a:endParaRPr lang="en-CA" sz="3600" dirty="0">
              <a:cs typeface="Calibri"/>
            </a:endParaRPr>
          </a:p>
          <a:p>
            <a:pPr marL="200660" lvl="1" indent="0">
              <a:buNone/>
            </a:pPr>
            <a:r>
              <a:rPr lang="en-US" sz="3600" dirty="0">
                <a:cs typeface="Calibri"/>
              </a:rPr>
              <a:t>4.FPLC and HPLC was performed again to fully isolate LEA3-4 from SUMO and other unwanted contents</a:t>
            </a:r>
          </a:p>
          <a:p>
            <a:pPr marL="200660" lvl="1" indent="0">
              <a:buNone/>
            </a:pPr>
            <a:endParaRPr lang="en-CA" sz="3600" dirty="0">
              <a:cs typeface="Calibri"/>
            </a:endParaRPr>
          </a:p>
          <a:p>
            <a:pPr marL="200660" lvl="1" indent="0">
              <a:buNone/>
            </a:pPr>
            <a:endParaRPr lang="en-US" sz="3600" dirty="0">
              <a:cs typeface="Calibri"/>
            </a:endParaRPr>
          </a:p>
          <a:p>
            <a:pPr marL="383540" lvl="1">
              <a:buFont typeface="Arial" panose="020F0502020204030204" pitchFamily="34" charset="0"/>
              <a:buChar char="•"/>
            </a:pPr>
            <a:endParaRPr lang="en-US" sz="3600" dirty="0">
              <a:cs typeface="Calibri"/>
            </a:endParaRPr>
          </a:p>
          <a:p>
            <a:endParaRPr lang="en-CA" dirty="0"/>
          </a:p>
        </p:txBody>
      </p:sp>
      <p:pic>
        <p:nvPicPr>
          <p:cNvPr id="4" name="Picture 2" descr="Image result for sumo tag">
            <a:extLst>
              <a:ext uri="{FF2B5EF4-FFF2-40B4-BE49-F238E27FC236}">
                <a16:creationId xmlns:a16="http://schemas.microsoft.com/office/drawing/2014/main" id="{02160014-6C08-4A75-8EE0-3820C79644A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44522" b="28962"/>
          <a:stretch/>
        </p:blipFill>
        <p:spPr bwMode="auto">
          <a:xfrm>
            <a:off x="2870368" y="3076688"/>
            <a:ext cx="5552657" cy="11042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02639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B3D81-7E76-4A00-967F-C7ABEA3ABB0E}"/>
              </a:ext>
            </a:extLst>
          </p:cNvPr>
          <p:cNvSpPr>
            <a:spLocks noGrp="1"/>
          </p:cNvSpPr>
          <p:nvPr>
            <p:ph type="title"/>
          </p:nvPr>
        </p:nvSpPr>
        <p:spPr>
          <a:xfrm>
            <a:off x="1097280" y="261436"/>
            <a:ext cx="10058400" cy="1450757"/>
          </a:xfrm>
        </p:spPr>
        <p:txBody>
          <a:bodyPr/>
          <a:lstStyle/>
          <a:p>
            <a:r>
              <a:rPr lang="en-CA" dirty="0"/>
              <a:t>Methodology</a:t>
            </a:r>
          </a:p>
        </p:txBody>
      </p:sp>
      <p:graphicFrame>
        <p:nvGraphicFramePr>
          <p:cNvPr id="4" name="Content Placeholder 3">
            <a:extLst>
              <a:ext uri="{FF2B5EF4-FFF2-40B4-BE49-F238E27FC236}">
                <a16:creationId xmlns:a16="http://schemas.microsoft.com/office/drawing/2014/main" id="{AF796AD8-639D-4FD5-9A86-05973A55BA67}"/>
              </a:ext>
            </a:extLst>
          </p:cNvPr>
          <p:cNvGraphicFramePr>
            <a:graphicFrameLocks noGrp="1"/>
          </p:cNvGraphicFramePr>
          <p:nvPr>
            <p:ph idx="1"/>
            <p:extLst>
              <p:ext uri="{D42A27DB-BD31-4B8C-83A1-F6EECF244321}">
                <p14:modId xmlns:p14="http://schemas.microsoft.com/office/powerpoint/2010/main" val="3481202356"/>
              </p:ext>
            </p:extLst>
          </p:nvPr>
        </p:nvGraphicFramePr>
        <p:xfrm>
          <a:off x="4875523" y="1953598"/>
          <a:ext cx="2501913" cy="4022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Arrow: Right 2">
            <a:extLst>
              <a:ext uri="{FF2B5EF4-FFF2-40B4-BE49-F238E27FC236}">
                <a16:creationId xmlns:a16="http://schemas.microsoft.com/office/drawing/2014/main" id="{29E58BE2-BF89-4AA0-BCEF-BE4F714ADEDD}"/>
              </a:ext>
            </a:extLst>
          </p:cNvPr>
          <p:cNvSpPr/>
          <p:nvPr/>
        </p:nvSpPr>
        <p:spPr>
          <a:xfrm>
            <a:off x="2600587" y="4113966"/>
            <a:ext cx="2030136" cy="7969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1244373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CD264-B720-4D15-98FE-AB56AA683DFF}"/>
              </a:ext>
            </a:extLst>
          </p:cNvPr>
          <p:cNvSpPr>
            <a:spLocks noGrp="1"/>
          </p:cNvSpPr>
          <p:nvPr>
            <p:ph type="title"/>
          </p:nvPr>
        </p:nvSpPr>
        <p:spPr/>
        <p:txBody>
          <a:bodyPr>
            <a:normAutofit/>
          </a:bodyPr>
          <a:lstStyle/>
          <a:p>
            <a:pPr lvl="0"/>
            <a:r>
              <a:rPr lang="en-US" dirty="0">
                <a:cs typeface="Calibri Light"/>
              </a:rPr>
              <a:t>Immobilized metal ion affinity chromatography (IMAC)</a:t>
            </a:r>
            <a:endParaRPr lang="en-CA" dirty="0"/>
          </a:p>
        </p:txBody>
      </p:sp>
      <p:sp>
        <p:nvSpPr>
          <p:cNvPr id="3" name="Content Placeholder 2">
            <a:extLst>
              <a:ext uri="{FF2B5EF4-FFF2-40B4-BE49-F238E27FC236}">
                <a16:creationId xmlns:a16="http://schemas.microsoft.com/office/drawing/2014/main" id="{5E902005-143E-4A2C-8A9D-6FA51BA68E40}"/>
              </a:ext>
            </a:extLst>
          </p:cNvPr>
          <p:cNvSpPr>
            <a:spLocks noGrp="1"/>
          </p:cNvSpPr>
          <p:nvPr>
            <p:ph idx="1"/>
          </p:nvPr>
        </p:nvSpPr>
        <p:spPr>
          <a:xfrm>
            <a:off x="1097280" y="1845734"/>
            <a:ext cx="5647765" cy="4023360"/>
          </a:xfrm>
        </p:spPr>
        <p:txBody>
          <a:bodyPr>
            <a:normAutofit/>
          </a:bodyPr>
          <a:lstStyle/>
          <a:p>
            <a:pPr>
              <a:buFont typeface="Arial" panose="020B0604020202020204" pitchFamily="34" charset="0"/>
              <a:buChar char="•"/>
            </a:pPr>
            <a:r>
              <a:rPr lang="en-CA" sz="3200" dirty="0"/>
              <a:t>8 metal ions </a:t>
            </a:r>
          </a:p>
          <a:p>
            <a:pPr lvl="1">
              <a:buFont typeface="Arial" panose="020B0604020202020204" pitchFamily="34" charset="0"/>
              <a:buChar char="•"/>
            </a:pPr>
            <a:r>
              <a:rPr lang="en-CA" sz="2800" dirty="0"/>
              <a:t>Ca2+, Co2+, Cu2+, Fe2+, Fe3+, Mg2+, Ni2+, Zn2+</a:t>
            </a:r>
          </a:p>
          <a:p>
            <a:pPr lvl="1">
              <a:buFont typeface="Arial" panose="020B0604020202020204" pitchFamily="34" charset="0"/>
              <a:buChar char="•"/>
            </a:pPr>
            <a:r>
              <a:rPr lang="en-CA" sz="3200" dirty="0"/>
              <a:t>Bovine Serum Albumin (BSA) – used as positive control</a:t>
            </a:r>
          </a:p>
        </p:txBody>
      </p:sp>
      <p:graphicFrame>
        <p:nvGraphicFramePr>
          <p:cNvPr id="4" name="Table 3">
            <a:extLst>
              <a:ext uri="{FF2B5EF4-FFF2-40B4-BE49-F238E27FC236}">
                <a16:creationId xmlns:a16="http://schemas.microsoft.com/office/drawing/2014/main" id="{050F5BBD-F955-4447-86AB-BA50737D5A6F}"/>
              </a:ext>
            </a:extLst>
          </p:cNvPr>
          <p:cNvGraphicFramePr>
            <a:graphicFrameLocks noGrp="1"/>
          </p:cNvGraphicFramePr>
          <p:nvPr>
            <p:extLst>
              <p:ext uri="{D42A27DB-BD31-4B8C-83A1-F6EECF244321}">
                <p14:modId xmlns:p14="http://schemas.microsoft.com/office/powerpoint/2010/main" val="4171751434"/>
              </p:ext>
            </p:extLst>
          </p:nvPr>
        </p:nvGraphicFramePr>
        <p:xfrm>
          <a:off x="7936156" y="2111986"/>
          <a:ext cx="2251336" cy="3337560"/>
        </p:xfrm>
        <a:graphic>
          <a:graphicData uri="http://schemas.openxmlformats.org/drawingml/2006/table">
            <a:tbl>
              <a:tblPr firstRow="1" bandRow="1">
                <a:tableStyleId>{5C22544A-7EE6-4342-B048-85BDC9FD1C3A}</a:tableStyleId>
              </a:tblPr>
              <a:tblGrid>
                <a:gridCol w="1125668">
                  <a:extLst>
                    <a:ext uri="{9D8B030D-6E8A-4147-A177-3AD203B41FA5}">
                      <a16:colId xmlns:a16="http://schemas.microsoft.com/office/drawing/2014/main" val="2852509078"/>
                    </a:ext>
                  </a:extLst>
                </a:gridCol>
                <a:gridCol w="1125668">
                  <a:extLst>
                    <a:ext uri="{9D8B030D-6E8A-4147-A177-3AD203B41FA5}">
                      <a16:colId xmlns:a16="http://schemas.microsoft.com/office/drawing/2014/main" val="111816377"/>
                    </a:ext>
                  </a:extLst>
                </a:gridCol>
              </a:tblGrid>
              <a:tr h="370840">
                <a:tc>
                  <a:txBody>
                    <a:bodyPr/>
                    <a:lstStyle/>
                    <a:p>
                      <a:r>
                        <a:rPr lang="en-CA" dirty="0"/>
                        <a:t>Metal Ion</a:t>
                      </a:r>
                    </a:p>
                  </a:txBody>
                  <a:tcPr/>
                </a:tc>
                <a:tc>
                  <a:txBody>
                    <a:bodyPr/>
                    <a:lstStyle/>
                    <a:p>
                      <a:r>
                        <a:rPr lang="en-CA" dirty="0"/>
                        <a:t>+</a:t>
                      </a:r>
                    </a:p>
                  </a:txBody>
                  <a:tcPr/>
                </a:tc>
                <a:extLst>
                  <a:ext uri="{0D108BD9-81ED-4DB2-BD59-A6C34878D82A}">
                    <a16:rowId xmlns:a16="http://schemas.microsoft.com/office/drawing/2014/main" val="2039240311"/>
                  </a:ext>
                </a:extLst>
              </a:tr>
              <a:tr h="370840">
                <a:tc>
                  <a:txBody>
                    <a:bodyPr/>
                    <a:lstStyle/>
                    <a:p>
                      <a:r>
                        <a:rPr lang="en-CA" dirty="0"/>
                        <a:t>Fe2+</a:t>
                      </a:r>
                    </a:p>
                  </a:txBody>
                  <a:tcPr/>
                </a:tc>
                <a:tc>
                  <a:txBody>
                    <a:bodyPr/>
                    <a:lstStyle/>
                    <a:p>
                      <a:r>
                        <a:rPr lang="en-CA" dirty="0"/>
                        <a:t>+</a:t>
                      </a:r>
                    </a:p>
                  </a:txBody>
                  <a:tcPr/>
                </a:tc>
                <a:extLst>
                  <a:ext uri="{0D108BD9-81ED-4DB2-BD59-A6C34878D82A}">
                    <a16:rowId xmlns:a16="http://schemas.microsoft.com/office/drawing/2014/main" val="1569289176"/>
                  </a:ext>
                </a:extLst>
              </a:tr>
              <a:tr h="370840">
                <a:tc>
                  <a:txBody>
                    <a:bodyPr/>
                    <a:lstStyle/>
                    <a:p>
                      <a:r>
                        <a:rPr lang="en-CA" dirty="0"/>
                        <a:t>Fe3+</a:t>
                      </a:r>
                    </a:p>
                  </a:txBody>
                  <a:tcPr/>
                </a:tc>
                <a:tc>
                  <a:txBody>
                    <a:bodyPr/>
                    <a:lstStyle/>
                    <a:p>
                      <a:r>
                        <a:rPr lang="en-CA" dirty="0"/>
                        <a:t>+</a:t>
                      </a:r>
                    </a:p>
                  </a:txBody>
                  <a:tcPr/>
                </a:tc>
                <a:extLst>
                  <a:ext uri="{0D108BD9-81ED-4DB2-BD59-A6C34878D82A}">
                    <a16:rowId xmlns:a16="http://schemas.microsoft.com/office/drawing/2014/main" val="3117053022"/>
                  </a:ext>
                </a:extLst>
              </a:tr>
              <a:tr h="370840">
                <a:tc>
                  <a:txBody>
                    <a:bodyPr/>
                    <a:lstStyle/>
                    <a:p>
                      <a:r>
                        <a:rPr lang="en-CA" dirty="0"/>
                        <a:t>Ni2+</a:t>
                      </a:r>
                    </a:p>
                  </a:txBody>
                  <a:tcPr/>
                </a:tc>
                <a:tc>
                  <a:txBody>
                    <a:bodyPr/>
                    <a:lstStyle/>
                    <a:p>
                      <a:r>
                        <a:rPr lang="en-CA" dirty="0"/>
                        <a:t>+</a:t>
                      </a:r>
                    </a:p>
                  </a:txBody>
                  <a:tcPr/>
                </a:tc>
                <a:extLst>
                  <a:ext uri="{0D108BD9-81ED-4DB2-BD59-A6C34878D82A}">
                    <a16:rowId xmlns:a16="http://schemas.microsoft.com/office/drawing/2014/main" val="1845301476"/>
                  </a:ext>
                </a:extLst>
              </a:tr>
              <a:tr h="370840">
                <a:tc>
                  <a:txBody>
                    <a:bodyPr/>
                    <a:lstStyle/>
                    <a:p>
                      <a:r>
                        <a:rPr lang="en-CA" dirty="0"/>
                        <a:t>Cu2+</a:t>
                      </a:r>
                    </a:p>
                  </a:txBody>
                  <a:tcPr/>
                </a:tc>
                <a:tc>
                  <a:txBody>
                    <a:bodyPr/>
                    <a:lstStyle/>
                    <a:p>
                      <a:r>
                        <a:rPr lang="en-CA" dirty="0"/>
                        <a:t>+</a:t>
                      </a:r>
                    </a:p>
                  </a:txBody>
                  <a:tcPr/>
                </a:tc>
                <a:extLst>
                  <a:ext uri="{0D108BD9-81ED-4DB2-BD59-A6C34878D82A}">
                    <a16:rowId xmlns:a16="http://schemas.microsoft.com/office/drawing/2014/main" val="605353818"/>
                  </a:ext>
                </a:extLst>
              </a:tr>
              <a:tr h="370840">
                <a:tc>
                  <a:txBody>
                    <a:bodyPr/>
                    <a:lstStyle/>
                    <a:p>
                      <a:r>
                        <a:rPr lang="en-CA" dirty="0"/>
                        <a:t>Zn2+</a:t>
                      </a:r>
                    </a:p>
                  </a:txBody>
                  <a:tcPr/>
                </a:tc>
                <a:tc>
                  <a:txBody>
                    <a:bodyPr/>
                    <a:lstStyle/>
                    <a:p>
                      <a:r>
                        <a:rPr lang="en-CA" dirty="0"/>
                        <a:t>+</a:t>
                      </a:r>
                    </a:p>
                  </a:txBody>
                  <a:tcPr/>
                </a:tc>
                <a:extLst>
                  <a:ext uri="{0D108BD9-81ED-4DB2-BD59-A6C34878D82A}">
                    <a16:rowId xmlns:a16="http://schemas.microsoft.com/office/drawing/2014/main" val="1427385183"/>
                  </a:ext>
                </a:extLst>
              </a:tr>
              <a:tr h="370840">
                <a:tc>
                  <a:txBody>
                    <a:bodyPr/>
                    <a:lstStyle/>
                    <a:p>
                      <a:r>
                        <a:rPr lang="en-CA" dirty="0"/>
                        <a:t>Ca2+</a:t>
                      </a:r>
                    </a:p>
                  </a:txBody>
                  <a:tcPr/>
                </a:tc>
                <a:tc>
                  <a:txBody>
                    <a:bodyPr/>
                    <a:lstStyle/>
                    <a:p>
                      <a:r>
                        <a:rPr lang="en-CA" dirty="0"/>
                        <a:t>-</a:t>
                      </a:r>
                    </a:p>
                  </a:txBody>
                  <a:tcPr/>
                </a:tc>
                <a:extLst>
                  <a:ext uri="{0D108BD9-81ED-4DB2-BD59-A6C34878D82A}">
                    <a16:rowId xmlns:a16="http://schemas.microsoft.com/office/drawing/2014/main" val="1119934980"/>
                  </a:ext>
                </a:extLst>
              </a:tr>
              <a:tr h="370840">
                <a:tc>
                  <a:txBody>
                    <a:bodyPr/>
                    <a:lstStyle/>
                    <a:p>
                      <a:r>
                        <a:rPr lang="en-CA" dirty="0"/>
                        <a:t>Mg2+</a:t>
                      </a:r>
                    </a:p>
                  </a:txBody>
                  <a:tcPr/>
                </a:tc>
                <a:tc>
                  <a:txBody>
                    <a:bodyPr/>
                    <a:lstStyle/>
                    <a:p>
                      <a:r>
                        <a:rPr lang="en-CA" dirty="0"/>
                        <a:t>-</a:t>
                      </a:r>
                    </a:p>
                  </a:txBody>
                  <a:tcPr/>
                </a:tc>
                <a:extLst>
                  <a:ext uri="{0D108BD9-81ED-4DB2-BD59-A6C34878D82A}">
                    <a16:rowId xmlns:a16="http://schemas.microsoft.com/office/drawing/2014/main" val="1984093839"/>
                  </a:ext>
                </a:extLst>
              </a:tr>
              <a:tr h="370840">
                <a:tc>
                  <a:txBody>
                    <a:bodyPr/>
                    <a:lstStyle/>
                    <a:p>
                      <a:r>
                        <a:rPr lang="en-CA" dirty="0"/>
                        <a:t>Co2+</a:t>
                      </a:r>
                    </a:p>
                  </a:txBody>
                  <a:tcPr/>
                </a:tc>
                <a:tc>
                  <a:txBody>
                    <a:bodyPr/>
                    <a:lstStyle/>
                    <a:p>
                      <a:r>
                        <a:rPr lang="en-CA" dirty="0"/>
                        <a:t>-</a:t>
                      </a:r>
                    </a:p>
                  </a:txBody>
                  <a:tcPr/>
                </a:tc>
                <a:extLst>
                  <a:ext uri="{0D108BD9-81ED-4DB2-BD59-A6C34878D82A}">
                    <a16:rowId xmlns:a16="http://schemas.microsoft.com/office/drawing/2014/main" val="2737362749"/>
                  </a:ext>
                </a:extLst>
              </a:tr>
            </a:tbl>
          </a:graphicData>
        </a:graphic>
      </p:graphicFrame>
    </p:spTree>
    <p:extLst>
      <p:ext uri="{BB962C8B-B14F-4D97-AF65-F5344CB8AC3E}">
        <p14:creationId xmlns:p14="http://schemas.microsoft.com/office/powerpoint/2010/main" val="33210683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F89DF-046A-4BC4-A373-A69058D088C9}"/>
              </a:ext>
            </a:extLst>
          </p:cNvPr>
          <p:cNvSpPr>
            <a:spLocks noGrp="1"/>
          </p:cNvSpPr>
          <p:nvPr>
            <p:ph type="title"/>
          </p:nvPr>
        </p:nvSpPr>
        <p:spPr/>
        <p:txBody>
          <a:bodyPr/>
          <a:lstStyle/>
          <a:p>
            <a:r>
              <a:rPr lang="en-US" dirty="0">
                <a:cs typeface="Calibri Light"/>
              </a:rPr>
              <a:t>Immobilized metal ion affinity chromatography (IMAC)</a:t>
            </a:r>
            <a:endParaRPr lang="en-CA" dirty="0"/>
          </a:p>
        </p:txBody>
      </p:sp>
      <p:sp>
        <p:nvSpPr>
          <p:cNvPr id="3" name="Content Placeholder 2">
            <a:extLst>
              <a:ext uri="{FF2B5EF4-FFF2-40B4-BE49-F238E27FC236}">
                <a16:creationId xmlns:a16="http://schemas.microsoft.com/office/drawing/2014/main" id="{D38CAB1A-1935-4EAC-83DE-75BFEB3B5F63}"/>
              </a:ext>
            </a:extLst>
          </p:cNvPr>
          <p:cNvSpPr>
            <a:spLocks noGrp="1"/>
          </p:cNvSpPr>
          <p:nvPr>
            <p:ph idx="1"/>
          </p:nvPr>
        </p:nvSpPr>
        <p:spPr>
          <a:xfrm>
            <a:off x="1097280" y="1845734"/>
            <a:ext cx="3797449" cy="4023360"/>
          </a:xfrm>
        </p:spPr>
        <p:txBody>
          <a:bodyPr>
            <a:normAutofit/>
          </a:bodyPr>
          <a:lstStyle/>
          <a:p>
            <a:r>
              <a:rPr lang="en-CA" sz="2800" dirty="0"/>
              <a:t>Each ion will be washed with EQ buffer and will be eluted with EDTA buffer.</a:t>
            </a:r>
          </a:p>
          <a:p>
            <a:pPr>
              <a:buFont typeface="Arial" panose="020B0604020202020204" pitchFamily="34" charset="0"/>
              <a:buChar char="•"/>
            </a:pPr>
            <a:r>
              <a:rPr lang="en-CA" sz="2800" dirty="0"/>
              <a:t>Wash buffer: protein does not bind in that specific ion</a:t>
            </a:r>
          </a:p>
          <a:p>
            <a:pPr>
              <a:buFont typeface="Arial" panose="020B0604020202020204" pitchFamily="34" charset="0"/>
              <a:buChar char="•"/>
            </a:pPr>
            <a:r>
              <a:rPr lang="en-CA" sz="2800" dirty="0"/>
              <a:t>Elution buffer: protein binds to that specific ion</a:t>
            </a:r>
          </a:p>
          <a:p>
            <a:pPr>
              <a:buFont typeface="Arial" panose="020B0604020202020204" pitchFamily="34" charset="0"/>
              <a:buChar char="•"/>
            </a:pPr>
            <a:endParaRPr lang="en-CA" sz="2800" dirty="0"/>
          </a:p>
        </p:txBody>
      </p:sp>
      <p:pic>
        <p:nvPicPr>
          <p:cNvPr id="4100" name="Picture 4" descr="Image result for metal ion affinity chromatography">
            <a:extLst>
              <a:ext uri="{FF2B5EF4-FFF2-40B4-BE49-F238E27FC236}">
                <a16:creationId xmlns:a16="http://schemas.microsoft.com/office/drawing/2014/main" id="{928A7500-4BDC-4479-B5CB-83A6A36C29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71390" y="1963270"/>
            <a:ext cx="6084290" cy="4257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92450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B3D81-7E76-4A00-967F-C7ABEA3ABB0E}"/>
              </a:ext>
            </a:extLst>
          </p:cNvPr>
          <p:cNvSpPr>
            <a:spLocks noGrp="1"/>
          </p:cNvSpPr>
          <p:nvPr>
            <p:ph type="title"/>
          </p:nvPr>
        </p:nvSpPr>
        <p:spPr>
          <a:xfrm>
            <a:off x="1097280" y="261436"/>
            <a:ext cx="10058400" cy="1450757"/>
          </a:xfrm>
        </p:spPr>
        <p:txBody>
          <a:bodyPr/>
          <a:lstStyle/>
          <a:p>
            <a:r>
              <a:rPr lang="en-CA" dirty="0"/>
              <a:t>Methodology</a:t>
            </a:r>
          </a:p>
        </p:txBody>
      </p:sp>
      <p:graphicFrame>
        <p:nvGraphicFramePr>
          <p:cNvPr id="4" name="Content Placeholder 3">
            <a:extLst>
              <a:ext uri="{FF2B5EF4-FFF2-40B4-BE49-F238E27FC236}">
                <a16:creationId xmlns:a16="http://schemas.microsoft.com/office/drawing/2014/main" id="{AF796AD8-639D-4FD5-9A86-05973A55BA67}"/>
              </a:ext>
            </a:extLst>
          </p:cNvPr>
          <p:cNvGraphicFramePr>
            <a:graphicFrameLocks noGrp="1"/>
          </p:cNvGraphicFramePr>
          <p:nvPr>
            <p:ph idx="1"/>
            <p:extLst/>
          </p:nvPr>
        </p:nvGraphicFramePr>
        <p:xfrm>
          <a:off x="4875523" y="1953598"/>
          <a:ext cx="2501913" cy="4022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Arrow: Right 2">
            <a:extLst>
              <a:ext uri="{FF2B5EF4-FFF2-40B4-BE49-F238E27FC236}">
                <a16:creationId xmlns:a16="http://schemas.microsoft.com/office/drawing/2014/main" id="{29E58BE2-BF89-4AA0-BCEF-BE4F714ADEDD}"/>
              </a:ext>
            </a:extLst>
          </p:cNvPr>
          <p:cNvSpPr/>
          <p:nvPr/>
        </p:nvSpPr>
        <p:spPr>
          <a:xfrm>
            <a:off x="2575420" y="5238091"/>
            <a:ext cx="2030136" cy="7969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4012845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B172B-3B2B-48EB-88EC-A24AFBE4009E}"/>
              </a:ext>
            </a:extLst>
          </p:cNvPr>
          <p:cNvSpPr>
            <a:spLocks noGrp="1"/>
          </p:cNvSpPr>
          <p:nvPr>
            <p:ph type="title"/>
          </p:nvPr>
        </p:nvSpPr>
        <p:spPr/>
        <p:txBody>
          <a:bodyPr/>
          <a:lstStyle/>
          <a:p>
            <a:r>
              <a:rPr lang="en-CA" dirty="0"/>
              <a:t>SDS-Page Gel analysis</a:t>
            </a:r>
          </a:p>
        </p:txBody>
      </p:sp>
      <p:sp>
        <p:nvSpPr>
          <p:cNvPr id="3" name="Content Placeholder 2">
            <a:extLst>
              <a:ext uri="{FF2B5EF4-FFF2-40B4-BE49-F238E27FC236}">
                <a16:creationId xmlns:a16="http://schemas.microsoft.com/office/drawing/2014/main" id="{A9D65502-1599-4512-80B8-36EBA211ACD7}"/>
              </a:ext>
            </a:extLst>
          </p:cNvPr>
          <p:cNvSpPr>
            <a:spLocks noGrp="1"/>
          </p:cNvSpPr>
          <p:nvPr>
            <p:ph idx="1"/>
          </p:nvPr>
        </p:nvSpPr>
        <p:spPr>
          <a:xfrm>
            <a:off x="1097281" y="1845734"/>
            <a:ext cx="4998720" cy="4023360"/>
          </a:xfrm>
        </p:spPr>
        <p:txBody>
          <a:bodyPr>
            <a:normAutofit/>
          </a:bodyPr>
          <a:lstStyle/>
          <a:p>
            <a:pPr>
              <a:buFont typeface="Arial" panose="020B0604020202020204" pitchFamily="34" charset="0"/>
              <a:buChar char="•"/>
            </a:pPr>
            <a:r>
              <a:rPr lang="en-CA" sz="3200" dirty="0"/>
              <a:t>Our samples were loaded into different wells</a:t>
            </a:r>
          </a:p>
          <a:p>
            <a:pPr>
              <a:buFont typeface="Arial" panose="020B0604020202020204" pitchFamily="34" charset="0"/>
              <a:buChar char="•"/>
            </a:pPr>
            <a:r>
              <a:rPr lang="en-CA" sz="3200" dirty="0"/>
              <a:t>Helps identify and isolate protein molecules by molecular weight</a:t>
            </a:r>
          </a:p>
          <a:p>
            <a:pPr>
              <a:buFont typeface="Arial" panose="020B0604020202020204" pitchFamily="34" charset="0"/>
              <a:buChar char="•"/>
            </a:pPr>
            <a:endParaRPr lang="en-CA" sz="3200" dirty="0"/>
          </a:p>
        </p:txBody>
      </p:sp>
      <p:pic>
        <p:nvPicPr>
          <p:cNvPr id="2052" name="Picture 4" descr="Related image">
            <a:extLst>
              <a:ext uri="{FF2B5EF4-FFF2-40B4-BE49-F238E27FC236}">
                <a16:creationId xmlns:a16="http://schemas.microsoft.com/office/drawing/2014/main" id="{A0F911D8-F455-4DE1-BEE4-5BC961675B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72085" y="1845734"/>
            <a:ext cx="5677486" cy="43937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2729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86EB7-58F8-462C-8561-989D799C05F7}"/>
              </a:ext>
            </a:extLst>
          </p:cNvPr>
          <p:cNvSpPr>
            <a:spLocks noGrp="1"/>
          </p:cNvSpPr>
          <p:nvPr>
            <p:ph type="ctrTitle"/>
          </p:nvPr>
        </p:nvSpPr>
        <p:spPr/>
        <p:txBody>
          <a:bodyPr/>
          <a:lstStyle/>
          <a:p>
            <a:r>
              <a:rPr lang="en-CA" dirty="0"/>
              <a:t>Results</a:t>
            </a:r>
          </a:p>
        </p:txBody>
      </p:sp>
    </p:spTree>
    <p:extLst>
      <p:ext uri="{BB962C8B-B14F-4D97-AF65-F5344CB8AC3E}">
        <p14:creationId xmlns:p14="http://schemas.microsoft.com/office/powerpoint/2010/main" val="1947307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990B6-B1B8-4D4A-A0C7-103C89B84374}"/>
              </a:ext>
            </a:extLst>
          </p:cNvPr>
          <p:cNvSpPr>
            <a:spLocks noGrp="1"/>
          </p:cNvSpPr>
          <p:nvPr>
            <p:ph type="title"/>
          </p:nvPr>
        </p:nvSpPr>
        <p:spPr/>
        <p:txBody>
          <a:bodyPr/>
          <a:lstStyle/>
          <a:p>
            <a:r>
              <a:rPr lang="en-CA" dirty="0"/>
              <a:t>Solubility of LEA3-4 Protein (Truncated)</a:t>
            </a:r>
          </a:p>
        </p:txBody>
      </p:sp>
      <p:sp>
        <p:nvSpPr>
          <p:cNvPr id="3" name="Content Placeholder 2">
            <a:extLst>
              <a:ext uri="{FF2B5EF4-FFF2-40B4-BE49-F238E27FC236}">
                <a16:creationId xmlns:a16="http://schemas.microsoft.com/office/drawing/2014/main" id="{4417FD4A-6951-41CC-BCB4-C903B594F620}"/>
              </a:ext>
            </a:extLst>
          </p:cNvPr>
          <p:cNvSpPr>
            <a:spLocks noGrp="1"/>
          </p:cNvSpPr>
          <p:nvPr>
            <p:ph idx="1"/>
          </p:nvPr>
        </p:nvSpPr>
        <p:spPr>
          <a:xfrm>
            <a:off x="7195639" y="1964068"/>
            <a:ext cx="4003835" cy="3689873"/>
          </a:xfrm>
        </p:spPr>
        <p:txBody>
          <a:bodyPr>
            <a:normAutofit fontScale="92500" lnSpcReduction="20000"/>
          </a:bodyPr>
          <a:lstStyle/>
          <a:p>
            <a:r>
              <a:rPr lang="en-CA" dirty="0"/>
              <a:t>A. Pre-induction</a:t>
            </a:r>
          </a:p>
          <a:p>
            <a:r>
              <a:rPr lang="en-CA" dirty="0"/>
              <a:t>B. Post-induction</a:t>
            </a:r>
          </a:p>
          <a:p>
            <a:r>
              <a:rPr lang="en-CA" dirty="0"/>
              <a:t>C. Insoluble fraction after bacterial pellet lysis</a:t>
            </a:r>
          </a:p>
          <a:p>
            <a:r>
              <a:rPr lang="en-CA" dirty="0"/>
              <a:t>D. Soluble fraction after bacterial lysis</a:t>
            </a:r>
          </a:p>
          <a:p>
            <a:r>
              <a:rPr lang="en-CA" dirty="0"/>
              <a:t>E. Eluted FPLC #1 fraction</a:t>
            </a:r>
          </a:p>
          <a:p>
            <a:r>
              <a:rPr lang="en-CA" dirty="0"/>
              <a:t>F. Pre-digestion with ULP1</a:t>
            </a:r>
          </a:p>
          <a:p>
            <a:r>
              <a:rPr lang="en-CA" dirty="0"/>
              <a:t>G. Post-digestion with ULP1</a:t>
            </a:r>
          </a:p>
          <a:p>
            <a:r>
              <a:rPr lang="en-CA" dirty="0"/>
              <a:t>H. Flow through from FPLC #2</a:t>
            </a:r>
          </a:p>
          <a:p>
            <a:r>
              <a:rPr lang="en-CA" dirty="0"/>
              <a:t>I. Eluted HPLC fraction</a:t>
            </a:r>
          </a:p>
        </p:txBody>
      </p:sp>
      <p:grpSp>
        <p:nvGrpSpPr>
          <p:cNvPr id="4" name="Group 3">
            <a:extLst>
              <a:ext uri="{FF2B5EF4-FFF2-40B4-BE49-F238E27FC236}">
                <a16:creationId xmlns:a16="http://schemas.microsoft.com/office/drawing/2014/main" id="{8AD6231D-A959-45CC-A4D4-DB918BCF7CBC}"/>
              </a:ext>
            </a:extLst>
          </p:cNvPr>
          <p:cNvGrpSpPr/>
          <p:nvPr/>
        </p:nvGrpSpPr>
        <p:grpSpPr>
          <a:xfrm>
            <a:off x="992525" y="1869142"/>
            <a:ext cx="6203114" cy="3784799"/>
            <a:chOff x="0" y="0"/>
            <a:chExt cx="5728335" cy="3726180"/>
          </a:xfrm>
        </p:grpSpPr>
        <p:pic>
          <p:nvPicPr>
            <p:cNvPr id="5" name="Picture 4">
              <a:extLst>
                <a:ext uri="{FF2B5EF4-FFF2-40B4-BE49-F238E27FC236}">
                  <a16:creationId xmlns:a16="http://schemas.microsoft.com/office/drawing/2014/main" id="{24F59F36-8367-462C-AD44-A820A9EC2B8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11573"/>
            <a:stretch/>
          </p:blipFill>
          <p:spPr bwMode="auto">
            <a:xfrm>
              <a:off x="0" y="0"/>
              <a:ext cx="5728335" cy="3726180"/>
            </a:xfrm>
            <a:prstGeom prst="rect">
              <a:avLst/>
            </a:prstGeom>
            <a:noFill/>
            <a:ln>
              <a:noFill/>
            </a:ln>
            <a:extLst>
              <a:ext uri="{53640926-AAD7-44D8-BBD7-CCE9431645EC}">
                <a14:shadowObscured xmlns:a14="http://schemas.microsoft.com/office/drawing/2010/main"/>
              </a:ext>
            </a:extLst>
          </p:spPr>
        </p:pic>
        <p:sp>
          <p:nvSpPr>
            <p:cNvPr id="6" name="Text Box 2">
              <a:extLst>
                <a:ext uri="{FF2B5EF4-FFF2-40B4-BE49-F238E27FC236}">
                  <a16:creationId xmlns:a16="http://schemas.microsoft.com/office/drawing/2014/main" id="{D8E92068-07F6-4ACC-85C7-BD017244AC62}"/>
                </a:ext>
              </a:extLst>
            </p:cNvPr>
            <p:cNvSpPr txBox="1">
              <a:spLocks noChangeArrowheads="1"/>
            </p:cNvSpPr>
            <p:nvPr/>
          </p:nvSpPr>
          <p:spPr bwMode="auto">
            <a:xfrm>
              <a:off x="4572000" y="3253740"/>
              <a:ext cx="746760" cy="289560"/>
            </a:xfrm>
            <a:prstGeom prst="rect">
              <a:avLst/>
            </a:prstGeom>
            <a:noFill/>
            <a:ln w="9525">
              <a:noFill/>
              <a:miter lim="800000"/>
              <a:headEnd/>
              <a:tailEnd/>
            </a:ln>
          </p:spPr>
          <p:txBody>
            <a:bodyPr rot="0" vert="horz" wrap="square" lIns="91440" tIns="45720" rIns="91440" bIns="45720" anchor="t" anchorCtr="0">
              <a:noAutofit/>
            </a:bodyPr>
            <a:lstStyle/>
            <a:p>
              <a:pPr>
                <a:lnSpc>
                  <a:spcPct val="107000"/>
                </a:lnSpc>
                <a:spcAft>
                  <a:spcPts val="800"/>
                </a:spcAft>
              </a:pPr>
              <a:r>
                <a:rPr lang="en-CA" sz="1200" dirty="0">
                  <a:solidFill>
                    <a:srgbClr val="FFFFFF"/>
                  </a:solidFill>
                  <a:effectLst/>
                  <a:latin typeface="Times New Roman" panose="02020603050405020304" pitchFamily="18" charset="0"/>
                  <a:ea typeface="Calibri" panose="020F0502020204030204" pitchFamily="34" charset="0"/>
                  <a:cs typeface="Times New Roman" panose="02020603050405020304" pitchFamily="18" charset="0"/>
                </a:rPr>
                <a:t>LEA3-4</a:t>
              </a:r>
              <a:endParaRPr lang="en-CA" sz="1200" dirty="0">
                <a:effectLst/>
                <a:latin typeface="Times New Roman" panose="02020603050405020304" pitchFamily="18" charset="0"/>
                <a:ea typeface="Calibri" panose="020F0502020204030204" pitchFamily="34" charset="0"/>
                <a:cs typeface="Times New Roman" panose="02020603050405020304" pitchFamily="18" charset="0"/>
              </a:endParaRPr>
            </a:p>
          </p:txBody>
        </p:sp>
        <p:cxnSp>
          <p:nvCxnSpPr>
            <p:cNvPr id="7" name="Straight Arrow Connector 6">
              <a:extLst>
                <a:ext uri="{FF2B5EF4-FFF2-40B4-BE49-F238E27FC236}">
                  <a16:creationId xmlns:a16="http://schemas.microsoft.com/office/drawing/2014/main" id="{5EDA51F7-9979-4398-8D3A-4F1A342D6BD5}"/>
                </a:ext>
              </a:extLst>
            </p:cNvPr>
            <p:cNvCxnSpPr/>
            <p:nvPr/>
          </p:nvCxnSpPr>
          <p:spPr>
            <a:xfrm flipH="1" flipV="1">
              <a:off x="4899660" y="2956560"/>
              <a:ext cx="15240" cy="304800"/>
            </a:xfrm>
            <a:prstGeom prst="straightConnector1">
              <a:avLst/>
            </a:prstGeom>
            <a:ln>
              <a:solidFill>
                <a:schemeClr val="bg1"/>
              </a:solidFill>
              <a:tailEnd type="triangle"/>
            </a:ln>
          </p:spPr>
          <p:style>
            <a:lnRef idx="1">
              <a:schemeClr val="dk1"/>
            </a:lnRef>
            <a:fillRef idx="0">
              <a:schemeClr val="dk1"/>
            </a:fillRef>
            <a:effectRef idx="0">
              <a:schemeClr val="dk1"/>
            </a:effectRef>
            <a:fontRef idx="minor">
              <a:schemeClr val="tx1"/>
            </a:fontRef>
          </p:style>
        </p:cxnSp>
      </p:grpSp>
      <p:sp>
        <p:nvSpPr>
          <p:cNvPr id="8" name="TextBox 7">
            <a:extLst>
              <a:ext uri="{FF2B5EF4-FFF2-40B4-BE49-F238E27FC236}">
                <a16:creationId xmlns:a16="http://schemas.microsoft.com/office/drawing/2014/main" id="{079E36D4-E627-434E-A53F-0C72D7B76588}"/>
              </a:ext>
            </a:extLst>
          </p:cNvPr>
          <p:cNvSpPr txBox="1"/>
          <p:nvPr/>
        </p:nvSpPr>
        <p:spPr>
          <a:xfrm>
            <a:off x="945687" y="5653941"/>
            <a:ext cx="5507915" cy="646331"/>
          </a:xfrm>
          <a:prstGeom prst="rect">
            <a:avLst/>
          </a:prstGeom>
          <a:noFill/>
        </p:spPr>
        <p:txBody>
          <a:bodyPr wrap="square" rtlCol="0">
            <a:spAutoFit/>
          </a:bodyPr>
          <a:lstStyle/>
          <a:p>
            <a:r>
              <a:rPr lang="en-CA" dirty="0"/>
              <a:t>SDS-PAGE gel showing the purification of LEA3-4 protein (Truncated)</a:t>
            </a:r>
          </a:p>
        </p:txBody>
      </p:sp>
    </p:spTree>
    <p:extLst>
      <p:ext uri="{BB962C8B-B14F-4D97-AF65-F5344CB8AC3E}">
        <p14:creationId xmlns:p14="http://schemas.microsoft.com/office/powerpoint/2010/main" val="5743998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C49CA-799D-4D31-A06C-3DC8CBBDF446}"/>
              </a:ext>
            </a:extLst>
          </p:cNvPr>
          <p:cNvSpPr>
            <a:spLocks noGrp="1"/>
          </p:cNvSpPr>
          <p:nvPr>
            <p:ph type="title"/>
          </p:nvPr>
        </p:nvSpPr>
        <p:spPr>
          <a:xfrm>
            <a:off x="1097280" y="286603"/>
            <a:ext cx="10058400" cy="1450757"/>
          </a:xfrm>
        </p:spPr>
        <p:txBody>
          <a:bodyPr/>
          <a:lstStyle/>
          <a:p>
            <a:pPr lvl="0"/>
            <a:r>
              <a:rPr lang="en-US" dirty="0">
                <a:cs typeface="Calibri Light"/>
              </a:rPr>
              <a:t>Immobilized metal ion affinity chromatography (IMAC) </a:t>
            </a:r>
          </a:p>
        </p:txBody>
      </p:sp>
      <p:pic>
        <p:nvPicPr>
          <p:cNvPr id="4" name="Content Placeholder 3">
            <a:extLst>
              <a:ext uri="{FF2B5EF4-FFF2-40B4-BE49-F238E27FC236}">
                <a16:creationId xmlns:a16="http://schemas.microsoft.com/office/drawing/2014/main" id="{08FD9B45-52AA-4920-807C-C431D21A0A23}"/>
              </a:ext>
            </a:extLst>
          </p:cNvPr>
          <p:cNvPicPr>
            <a:picLocks noGrp="1" noChangeAspect="1"/>
          </p:cNvPicPr>
          <p:nvPr>
            <p:ph idx="1"/>
          </p:nvPr>
        </p:nvPicPr>
        <p:blipFill rotWithShape="1">
          <a:blip r:embed="rId3">
            <a:extLst>
              <a:ext uri="{BEBA8EAE-BF5A-486C-A8C5-ECC9F3942E4B}">
                <a14:imgProps xmlns:a14="http://schemas.microsoft.com/office/drawing/2010/main">
                  <a14:imgLayer r:embed="rId4">
                    <a14:imgEffect>
                      <a14:saturation sat="33000"/>
                    </a14:imgEffect>
                  </a14:imgLayer>
                </a14:imgProps>
              </a:ext>
            </a:extLst>
          </a:blip>
          <a:srcRect l="5629" t="28363" r="24645" b="34878"/>
          <a:stretch/>
        </p:blipFill>
        <p:spPr>
          <a:xfrm>
            <a:off x="2235195" y="2126157"/>
            <a:ext cx="3860805" cy="3618423"/>
          </a:xfrm>
        </p:spPr>
      </p:pic>
      <p:pic>
        <p:nvPicPr>
          <p:cNvPr id="6" name="Picture 5">
            <a:extLst>
              <a:ext uri="{FF2B5EF4-FFF2-40B4-BE49-F238E27FC236}">
                <a16:creationId xmlns:a16="http://schemas.microsoft.com/office/drawing/2014/main" id="{BA524FA2-8ABF-443B-871E-2E1A1F4D43E4}"/>
              </a:ext>
            </a:extLst>
          </p:cNvPr>
          <p:cNvPicPr>
            <a:picLocks noChangeAspect="1"/>
          </p:cNvPicPr>
          <p:nvPr/>
        </p:nvPicPr>
        <p:blipFill rotWithShape="1">
          <a:blip r:embed="rId5">
            <a:extLst>
              <a:ext uri="{BEBA8EAE-BF5A-486C-A8C5-ECC9F3942E4B}">
                <a14:imgProps xmlns:a14="http://schemas.microsoft.com/office/drawing/2010/main">
                  <a14:imgLayer r:embed="rId6">
                    <a14:imgEffect>
                      <a14:colorTemperature colorTemp="4700"/>
                    </a14:imgEffect>
                    <a14:imgEffect>
                      <a14:saturation sat="33000"/>
                    </a14:imgEffect>
                  </a14:imgLayer>
                </a14:imgProps>
              </a:ext>
            </a:extLst>
          </a:blip>
          <a:srcRect l="3247" t="25135" r="9061" b="31216"/>
          <a:stretch/>
        </p:blipFill>
        <p:spPr>
          <a:xfrm>
            <a:off x="6126480" y="2126157"/>
            <a:ext cx="4089095" cy="3618423"/>
          </a:xfrm>
          <a:prstGeom prst="rect">
            <a:avLst/>
          </a:prstGeom>
        </p:spPr>
      </p:pic>
      <p:sp>
        <p:nvSpPr>
          <p:cNvPr id="7" name="TextBox 6">
            <a:extLst>
              <a:ext uri="{FF2B5EF4-FFF2-40B4-BE49-F238E27FC236}">
                <a16:creationId xmlns:a16="http://schemas.microsoft.com/office/drawing/2014/main" id="{D2EB6A88-9C29-4108-A28E-B7A070D6B1BB}"/>
              </a:ext>
            </a:extLst>
          </p:cNvPr>
          <p:cNvSpPr txBox="1"/>
          <p:nvPr/>
        </p:nvSpPr>
        <p:spPr>
          <a:xfrm>
            <a:off x="2312894" y="2248348"/>
            <a:ext cx="3783105" cy="253916"/>
          </a:xfrm>
          <a:prstGeom prst="rect">
            <a:avLst/>
          </a:prstGeom>
          <a:solidFill>
            <a:schemeClr val="tx1"/>
          </a:solidFill>
        </p:spPr>
        <p:txBody>
          <a:bodyPr wrap="square" rtlCol="0">
            <a:spAutoFit/>
          </a:bodyPr>
          <a:lstStyle/>
          <a:p>
            <a:r>
              <a:rPr lang="en-CA" sz="1050" dirty="0">
                <a:solidFill>
                  <a:schemeClr val="bg1"/>
                </a:solidFill>
              </a:rPr>
              <a:t>Ladder       LEA3-4          1A       1B     2A     2B      3A      3B      4A    4B</a:t>
            </a:r>
          </a:p>
        </p:txBody>
      </p:sp>
      <p:sp>
        <p:nvSpPr>
          <p:cNvPr id="23" name="TextBox 22">
            <a:extLst>
              <a:ext uri="{FF2B5EF4-FFF2-40B4-BE49-F238E27FC236}">
                <a16:creationId xmlns:a16="http://schemas.microsoft.com/office/drawing/2014/main" id="{1725FF42-5073-4420-8C9C-B4A6EA069EA2}"/>
              </a:ext>
            </a:extLst>
          </p:cNvPr>
          <p:cNvSpPr txBox="1"/>
          <p:nvPr/>
        </p:nvSpPr>
        <p:spPr>
          <a:xfrm>
            <a:off x="6204179" y="2248348"/>
            <a:ext cx="4011396" cy="253916"/>
          </a:xfrm>
          <a:prstGeom prst="rect">
            <a:avLst/>
          </a:prstGeom>
          <a:solidFill>
            <a:schemeClr val="tx1"/>
          </a:solidFill>
        </p:spPr>
        <p:txBody>
          <a:bodyPr wrap="square" rtlCol="0">
            <a:spAutoFit/>
          </a:bodyPr>
          <a:lstStyle/>
          <a:p>
            <a:r>
              <a:rPr lang="en-CA" sz="1050" dirty="0">
                <a:solidFill>
                  <a:schemeClr val="bg1"/>
                </a:solidFill>
              </a:rPr>
              <a:t>Ladder       LEA3-4             5A     5B     6A       6B        7A      7B      8A       8B</a:t>
            </a:r>
          </a:p>
        </p:txBody>
      </p:sp>
      <p:sp>
        <p:nvSpPr>
          <p:cNvPr id="24" name="TextBox 23">
            <a:extLst>
              <a:ext uri="{FF2B5EF4-FFF2-40B4-BE49-F238E27FC236}">
                <a16:creationId xmlns:a16="http://schemas.microsoft.com/office/drawing/2014/main" id="{791DF300-0B4F-4B99-8157-FBE80223BEE7}"/>
              </a:ext>
            </a:extLst>
          </p:cNvPr>
          <p:cNvSpPr txBox="1"/>
          <p:nvPr/>
        </p:nvSpPr>
        <p:spPr>
          <a:xfrm>
            <a:off x="2235195" y="5744580"/>
            <a:ext cx="7980380" cy="646331"/>
          </a:xfrm>
          <a:prstGeom prst="rect">
            <a:avLst/>
          </a:prstGeom>
          <a:noFill/>
        </p:spPr>
        <p:txBody>
          <a:bodyPr wrap="square" rtlCol="0">
            <a:spAutoFit/>
          </a:bodyPr>
          <a:lstStyle/>
          <a:p>
            <a:r>
              <a:rPr lang="en-CA" dirty="0"/>
              <a:t>SDS-PAGE gel showing results of </a:t>
            </a:r>
            <a:r>
              <a:rPr lang="en-US" dirty="0">
                <a:cs typeface="Calibri Light"/>
              </a:rPr>
              <a:t>Immobilized metal ion affinity chromatography (IMAC) </a:t>
            </a:r>
            <a:r>
              <a:rPr lang="en-CA" dirty="0"/>
              <a:t> LEA3-4 protein (Truncated)</a:t>
            </a:r>
          </a:p>
        </p:txBody>
      </p:sp>
      <p:sp>
        <p:nvSpPr>
          <p:cNvPr id="9" name="TextBox 8">
            <a:extLst>
              <a:ext uri="{FF2B5EF4-FFF2-40B4-BE49-F238E27FC236}">
                <a16:creationId xmlns:a16="http://schemas.microsoft.com/office/drawing/2014/main" id="{4B1F318B-AB1A-486B-9ADA-4E39FAD3C188}"/>
              </a:ext>
            </a:extLst>
          </p:cNvPr>
          <p:cNvSpPr txBox="1"/>
          <p:nvPr/>
        </p:nvSpPr>
        <p:spPr>
          <a:xfrm>
            <a:off x="570154" y="2248348"/>
            <a:ext cx="1129554" cy="2492990"/>
          </a:xfrm>
          <a:prstGeom prst="rect">
            <a:avLst/>
          </a:prstGeom>
          <a:noFill/>
        </p:spPr>
        <p:txBody>
          <a:bodyPr wrap="square" rtlCol="0">
            <a:spAutoFit/>
          </a:bodyPr>
          <a:lstStyle/>
          <a:p>
            <a:pPr marL="342900" indent="-342900">
              <a:buFont typeface="+mj-lt"/>
              <a:buAutoNum type="arabicPeriod"/>
            </a:pPr>
            <a:r>
              <a:rPr lang="en-CA" dirty="0"/>
              <a:t>Ca</a:t>
            </a:r>
            <a:r>
              <a:rPr lang="en-CA" baseline="30000" dirty="0"/>
              <a:t>2+</a:t>
            </a:r>
          </a:p>
          <a:p>
            <a:pPr marL="342900" indent="-342900">
              <a:buFont typeface="+mj-lt"/>
              <a:buAutoNum type="arabicPeriod"/>
            </a:pPr>
            <a:r>
              <a:rPr lang="en-CA" dirty="0"/>
              <a:t>Co</a:t>
            </a:r>
            <a:r>
              <a:rPr lang="en-CA" baseline="30000" dirty="0"/>
              <a:t>2+</a:t>
            </a:r>
          </a:p>
          <a:p>
            <a:pPr marL="342900" indent="-342900">
              <a:buFont typeface="+mj-lt"/>
              <a:buAutoNum type="arabicPeriod"/>
            </a:pPr>
            <a:r>
              <a:rPr lang="en-CA" dirty="0"/>
              <a:t>Cu</a:t>
            </a:r>
            <a:r>
              <a:rPr lang="en-CA" baseline="30000" dirty="0"/>
              <a:t>2+</a:t>
            </a:r>
          </a:p>
          <a:p>
            <a:pPr marL="342900" indent="-342900">
              <a:buFont typeface="+mj-lt"/>
              <a:buAutoNum type="arabicPeriod"/>
            </a:pPr>
            <a:r>
              <a:rPr lang="en-CA" dirty="0"/>
              <a:t>Fe</a:t>
            </a:r>
            <a:r>
              <a:rPr lang="en-CA" baseline="30000" dirty="0"/>
              <a:t>2+</a:t>
            </a:r>
          </a:p>
          <a:p>
            <a:pPr marL="342900" indent="-342900">
              <a:buFont typeface="+mj-lt"/>
              <a:buAutoNum type="arabicPeriod"/>
            </a:pPr>
            <a:r>
              <a:rPr lang="en-CA" dirty="0"/>
              <a:t>Fe</a:t>
            </a:r>
            <a:r>
              <a:rPr lang="en-CA" baseline="30000" dirty="0"/>
              <a:t>3+</a:t>
            </a:r>
          </a:p>
          <a:p>
            <a:pPr marL="342900" indent="-342900">
              <a:buFont typeface="+mj-lt"/>
              <a:buAutoNum type="arabicPeriod"/>
            </a:pPr>
            <a:r>
              <a:rPr lang="en-CA" dirty="0"/>
              <a:t>Mg</a:t>
            </a:r>
            <a:r>
              <a:rPr lang="en-CA" baseline="30000" dirty="0"/>
              <a:t>2+</a:t>
            </a:r>
          </a:p>
          <a:p>
            <a:pPr marL="342900" indent="-342900">
              <a:buFont typeface="+mj-lt"/>
              <a:buAutoNum type="arabicPeriod"/>
            </a:pPr>
            <a:r>
              <a:rPr lang="en-CA" dirty="0"/>
              <a:t>Ni</a:t>
            </a:r>
            <a:r>
              <a:rPr lang="en-CA" baseline="30000" dirty="0"/>
              <a:t>2+</a:t>
            </a:r>
          </a:p>
          <a:p>
            <a:pPr marL="342900" indent="-342900">
              <a:buFont typeface="+mj-lt"/>
              <a:buAutoNum type="arabicPeriod"/>
            </a:pPr>
            <a:r>
              <a:rPr lang="en-CA" dirty="0"/>
              <a:t>Zn</a:t>
            </a:r>
            <a:r>
              <a:rPr lang="en-CA" baseline="30000" dirty="0"/>
              <a:t>2+</a:t>
            </a:r>
          </a:p>
          <a:p>
            <a:pPr marL="342900" indent="-342900">
              <a:buFont typeface="+mj-lt"/>
              <a:buAutoNum type="arabicPeriod"/>
            </a:pPr>
            <a:endParaRPr lang="en-CA" baseline="30000" dirty="0"/>
          </a:p>
        </p:txBody>
      </p:sp>
      <p:sp>
        <p:nvSpPr>
          <p:cNvPr id="25" name="TextBox 24">
            <a:extLst>
              <a:ext uri="{FF2B5EF4-FFF2-40B4-BE49-F238E27FC236}">
                <a16:creationId xmlns:a16="http://schemas.microsoft.com/office/drawing/2014/main" id="{4B611EB0-539C-419C-8D2C-76AC8122A308}"/>
              </a:ext>
            </a:extLst>
          </p:cNvPr>
          <p:cNvSpPr txBox="1"/>
          <p:nvPr/>
        </p:nvSpPr>
        <p:spPr>
          <a:xfrm>
            <a:off x="430306" y="4741338"/>
            <a:ext cx="1638847" cy="646331"/>
          </a:xfrm>
          <a:prstGeom prst="rect">
            <a:avLst/>
          </a:prstGeom>
          <a:noFill/>
        </p:spPr>
        <p:txBody>
          <a:bodyPr wrap="none" rtlCol="0">
            <a:spAutoFit/>
          </a:bodyPr>
          <a:lstStyle/>
          <a:p>
            <a:pPr marL="342900" indent="-342900">
              <a:buAutoNum type="alphaUcPeriod"/>
            </a:pPr>
            <a:r>
              <a:rPr lang="en-CA" dirty="0"/>
              <a:t>EQ Buffer</a:t>
            </a:r>
          </a:p>
          <a:p>
            <a:pPr marL="342900" indent="-342900">
              <a:buAutoNum type="alphaUcPeriod"/>
            </a:pPr>
            <a:r>
              <a:rPr lang="en-CA" dirty="0"/>
              <a:t>EDTA Buffer</a:t>
            </a:r>
          </a:p>
        </p:txBody>
      </p:sp>
      <p:sp>
        <p:nvSpPr>
          <p:cNvPr id="36" name="Rectangle 35">
            <a:extLst>
              <a:ext uri="{FF2B5EF4-FFF2-40B4-BE49-F238E27FC236}">
                <a16:creationId xmlns:a16="http://schemas.microsoft.com/office/drawing/2014/main" id="{1D6E9312-8B36-4D1B-80CE-E8CB70FC8ED3}"/>
              </a:ext>
            </a:extLst>
          </p:cNvPr>
          <p:cNvSpPr/>
          <p:nvPr/>
        </p:nvSpPr>
        <p:spPr>
          <a:xfrm>
            <a:off x="4862456" y="3935368"/>
            <a:ext cx="591671" cy="507540"/>
          </a:xfrm>
          <a:prstGeom prst="rect">
            <a:avLst/>
          </a:prstGeom>
          <a:noFill/>
          <a:ln w="5715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CA"/>
          </a:p>
        </p:txBody>
      </p:sp>
      <p:sp>
        <p:nvSpPr>
          <p:cNvPr id="37" name="Rectangle 36">
            <a:extLst>
              <a:ext uri="{FF2B5EF4-FFF2-40B4-BE49-F238E27FC236}">
                <a16:creationId xmlns:a16="http://schemas.microsoft.com/office/drawing/2014/main" id="{B794141C-F7C3-497A-BEFA-C2543706C53E}"/>
              </a:ext>
            </a:extLst>
          </p:cNvPr>
          <p:cNvSpPr/>
          <p:nvPr/>
        </p:nvSpPr>
        <p:spPr>
          <a:xfrm>
            <a:off x="5479228" y="3935368"/>
            <a:ext cx="591671" cy="507540"/>
          </a:xfrm>
          <a:prstGeom prst="rect">
            <a:avLst/>
          </a:prstGeom>
          <a:noFill/>
          <a:ln w="5715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CA"/>
          </a:p>
        </p:txBody>
      </p:sp>
      <p:sp>
        <p:nvSpPr>
          <p:cNvPr id="38" name="Rectangle 37">
            <a:extLst>
              <a:ext uri="{FF2B5EF4-FFF2-40B4-BE49-F238E27FC236}">
                <a16:creationId xmlns:a16="http://schemas.microsoft.com/office/drawing/2014/main" id="{668E1CC8-CFC5-44A6-BBF0-94F06ADAF4F6}"/>
              </a:ext>
            </a:extLst>
          </p:cNvPr>
          <p:cNvSpPr/>
          <p:nvPr/>
        </p:nvSpPr>
        <p:spPr>
          <a:xfrm>
            <a:off x="7579356" y="3935368"/>
            <a:ext cx="591671" cy="507540"/>
          </a:xfrm>
          <a:prstGeom prst="rect">
            <a:avLst/>
          </a:prstGeom>
          <a:noFill/>
          <a:ln w="5715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CA"/>
          </a:p>
        </p:txBody>
      </p:sp>
      <p:sp>
        <p:nvSpPr>
          <p:cNvPr id="39" name="TextBox 38">
            <a:extLst>
              <a:ext uri="{FF2B5EF4-FFF2-40B4-BE49-F238E27FC236}">
                <a16:creationId xmlns:a16="http://schemas.microsoft.com/office/drawing/2014/main" id="{F58C0CD1-72C6-4BFB-BACE-DF1DDD670360}"/>
              </a:ext>
            </a:extLst>
          </p:cNvPr>
          <p:cNvSpPr txBox="1"/>
          <p:nvPr/>
        </p:nvSpPr>
        <p:spPr>
          <a:xfrm>
            <a:off x="4893811" y="3494843"/>
            <a:ext cx="585417" cy="369332"/>
          </a:xfrm>
          <a:prstGeom prst="rect">
            <a:avLst/>
          </a:prstGeom>
          <a:noFill/>
        </p:spPr>
        <p:txBody>
          <a:bodyPr wrap="none" rtlCol="0">
            <a:spAutoFit/>
          </a:bodyPr>
          <a:lstStyle/>
          <a:p>
            <a:r>
              <a:rPr lang="en-CA" dirty="0"/>
              <a:t>Cu</a:t>
            </a:r>
            <a:r>
              <a:rPr lang="en-CA" baseline="30000" dirty="0"/>
              <a:t>2+</a:t>
            </a:r>
          </a:p>
        </p:txBody>
      </p:sp>
      <p:sp>
        <p:nvSpPr>
          <p:cNvPr id="40" name="TextBox 39">
            <a:extLst>
              <a:ext uri="{FF2B5EF4-FFF2-40B4-BE49-F238E27FC236}">
                <a16:creationId xmlns:a16="http://schemas.microsoft.com/office/drawing/2014/main" id="{6F3AA64F-BA4E-4352-A586-A89A10B49DB7}"/>
              </a:ext>
            </a:extLst>
          </p:cNvPr>
          <p:cNvSpPr txBox="1"/>
          <p:nvPr/>
        </p:nvSpPr>
        <p:spPr>
          <a:xfrm>
            <a:off x="5477851" y="3494843"/>
            <a:ext cx="557973" cy="369332"/>
          </a:xfrm>
          <a:prstGeom prst="rect">
            <a:avLst/>
          </a:prstGeom>
          <a:noFill/>
        </p:spPr>
        <p:txBody>
          <a:bodyPr wrap="none" rtlCol="0">
            <a:spAutoFit/>
          </a:bodyPr>
          <a:lstStyle/>
          <a:p>
            <a:r>
              <a:rPr lang="en-CA" dirty="0"/>
              <a:t>Fe</a:t>
            </a:r>
            <a:r>
              <a:rPr lang="en-CA" baseline="30000" dirty="0"/>
              <a:t>2+</a:t>
            </a:r>
          </a:p>
        </p:txBody>
      </p:sp>
      <p:sp>
        <p:nvSpPr>
          <p:cNvPr id="41" name="TextBox 40">
            <a:extLst>
              <a:ext uri="{FF2B5EF4-FFF2-40B4-BE49-F238E27FC236}">
                <a16:creationId xmlns:a16="http://schemas.microsoft.com/office/drawing/2014/main" id="{31BB2229-7975-4F28-BB83-94F8B9F031AA}"/>
              </a:ext>
            </a:extLst>
          </p:cNvPr>
          <p:cNvSpPr txBox="1"/>
          <p:nvPr/>
        </p:nvSpPr>
        <p:spPr>
          <a:xfrm>
            <a:off x="7622667" y="3535618"/>
            <a:ext cx="557973" cy="369332"/>
          </a:xfrm>
          <a:prstGeom prst="rect">
            <a:avLst/>
          </a:prstGeom>
          <a:noFill/>
        </p:spPr>
        <p:txBody>
          <a:bodyPr wrap="none" rtlCol="0">
            <a:spAutoFit/>
          </a:bodyPr>
          <a:lstStyle/>
          <a:p>
            <a:r>
              <a:rPr lang="en-CA" dirty="0"/>
              <a:t>Fe</a:t>
            </a:r>
            <a:r>
              <a:rPr lang="en-CA" baseline="30000" dirty="0"/>
              <a:t>3+</a:t>
            </a:r>
          </a:p>
        </p:txBody>
      </p:sp>
      <p:sp>
        <p:nvSpPr>
          <p:cNvPr id="42" name="Rectangle 41">
            <a:extLst>
              <a:ext uri="{FF2B5EF4-FFF2-40B4-BE49-F238E27FC236}">
                <a16:creationId xmlns:a16="http://schemas.microsoft.com/office/drawing/2014/main" id="{1D89B062-2F71-4F7E-9CE8-A42CD9C3DB21}"/>
              </a:ext>
            </a:extLst>
          </p:cNvPr>
          <p:cNvSpPr/>
          <p:nvPr/>
        </p:nvSpPr>
        <p:spPr>
          <a:xfrm>
            <a:off x="4240305" y="3935368"/>
            <a:ext cx="591671" cy="507540"/>
          </a:xfrm>
          <a:prstGeom prst="rect">
            <a:avLst/>
          </a:prstGeom>
          <a:noFill/>
          <a:ln w="5715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CA"/>
          </a:p>
        </p:txBody>
      </p:sp>
      <p:sp>
        <p:nvSpPr>
          <p:cNvPr id="43" name="Rectangle 42">
            <a:extLst>
              <a:ext uri="{FF2B5EF4-FFF2-40B4-BE49-F238E27FC236}">
                <a16:creationId xmlns:a16="http://schemas.microsoft.com/office/drawing/2014/main" id="{24C9B173-C186-4F53-B005-D31F6FE6E25A}"/>
              </a:ext>
            </a:extLst>
          </p:cNvPr>
          <p:cNvSpPr/>
          <p:nvPr/>
        </p:nvSpPr>
        <p:spPr>
          <a:xfrm>
            <a:off x="3648634" y="3935368"/>
            <a:ext cx="591671" cy="507540"/>
          </a:xfrm>
          <a:prstGeom prst="rect">
            <a:avLst/>
          </a:prstGeom>
          <a:noFill/>
          <a:ln w="5715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CA"/>
          </a:p>
        </p:txBody>
      </p:sp>
      <p:sp>
        <p:nvSpPr>
          <p:cNvPr id="44" name="Rectangle 43">
            <a:extLst>
              <a:ext uri="{FF2B5EF4-FFF2-40B4-BE49-F238E27FC236}">
                <a16:creationId xmlns:a16="http://schemas.microsoft.com/office/drawing/2014/main" id="{D4C40EA7-59E3-48DF-84D0-0E773BDEAFE5}"/>
              </a:ext>
            </a:extLst>
          </p:cNvPr>
          <p:cNvSpPr/>
          <p:nvPr/>
        </p:nvSpPr>
        <p:spPr>
          <a:xfrm>
            <a:off x="8209877" y="3952915"/>
            <a:ext cx="591671" cy="507540"/>
          </a:xfrm>
          <a:prstGeom prst="rect">
            <a:avLst/>
          </a:prstGeom>
          <a:noFill/>
          <a:ln w="5715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CA"/>
          </a:p>
        </p:txBody>
      </p:sp>
      <p:sp>
        <p:nvSpPr>
          <p:cNvPr id="45" name="Rectangle 44">
            <a:extLst>
              <a:ext uri="{FF2B5EF4-FFF2-40B4-BE49-F238E27FC236}">
                <a16:creationId xmlns:a16="http://schemas.microsoft.com/office/drawing/2014/main" id="{03FA2F8B-BD6E-4929-9507-9D0FF5573DE4}"/>
              </a:ext>
            </a:extLst>
          </p:cNvPr>
          <p:cNvSpPr/>
          <p:nvPr/>
        </p:nvSpPr>
        <p:spPr>
          <a:xfrm>
            <a:off x="9539788" y="3944088"/>
            <a:ext cx="591671" cy="507540"/>
          </a:xfrm>
          <a:prstGeom prst="rect">
            <a:avLst/>
          </a:prstGeom>
          <a:noFill/>
          <a:ln w="5715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CA"/>
          </a:p>
        </p:txBody>
      </p:sp>
      <p:sp>
        <p:nvSpPr>
          <p:cNvPr id="46" name="Rectangle 45">
            <a:extLst>
              <a:ext uri="{FF2B5EF4-FFF2-40B4-BE49-F238E27FC236}">
                <a16:creationId xmlns:a16="http://schemas.microsoft.com/office/drawing/2014/main" id="{81A014B7-2DAF-4649-9E78-7A5DC2D439AF}"/>
              </a:ext>
            </a:extLst>
          </p:cNvPr>
          <p:cNvSpPr/>
          <p:nvPr/>
        </p:nvSpPr>
        <p:spPr>
          <a:xfrm>
            <a:off x="8874832" y="3952915"/>
            <a:ext cx="591671" cy="507540"/>
          </a:xfrm>
          <a:prstGeom prst="rect">
            <a:avLst/>
          </a:prstGeom>
          <a:noFill/>
          <a:ln w="5715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CA"/>
          </a:p>
        </p:txBody>
      </p:sp>
    </p:spTree>
    <p:extLst>
      <p:ext uri="{BB962C8B-B14F-4D97-AF65-F5344CB8AC3E}">
        <p14:creationId xmlns:p14="http://schemas.microsoft.com/office/powerpoint/2010/main" val="35361138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553A9-E3F4-4653-B8E6-DDDF7F580A18}"/>
              </a:ext>
            </a:extLst>
          </p:cNvPr>
          <p:cNvSpPr>
            <a:spLocks noGrp="1"/>
          </p:cNvSpPr>
          <p:nvPr>
            <p:ph type="title"/>
          </p:nvPr>
        </p:nvSpPr>
        <p:spPr/>
        <p:txBody>
          <a:bodyPr/>
          <a:lstStyle/>
          <a:p>
            <a:r>
              <a:rPr lang="en-CA" dirty="0"/>
              <a:t>Solubility of LEA3-4 Protein (Full-Length)</a:t>
            </a:r>
          </a:p>
        </p:txBody>
      </p:sp>
      <p:sp>
        <p:nvSpPr>
          <p:cNvPr id="3" name="Content Placeholder 2">
            <a:extLst>
              <a:ext uri="{FF2B5EF4-FFF2-40B4-BE49-F238E27FC236}">
                <a16:creationId xmlns:a16="http://schemas.microsoft.com/office/drawing/2014/main" id="{C9A31103-9BE2-4079-867C-EDFEA3FA789D}"/>
              </a:ext>
            </a:extLst>
          </p:cNvPr>
          <p:cNvSpPr>
            <a:spLocks noGrp="1"/>
          </p:cNvSpPr>
          <p:nvPr>
            <p:ph idx="1"/>
          </p:nvPr>
        </p:nvSpPr>
        <p:spPr/>
        <p:txBody>
          <a:bodyPr>
            <a:normAutofit/>
          </a:bodyPr>
          <a:lstStyle/>
          <a:p>
            <a:pPr>
              <a:buFont typeface="Arial" panose="020B0604020202020204" pitchFamily="34" charset="0"/>
              <a:buChar char="•"/>
            </a:pPr>
            <a:r>
              <a:rPr lang="en-CA" sz="2200" dirty="0"/>
              <a:t>Insoluble</a:t>
            </a:r>
          </a:p>
          <a:p>
            <a:pPr lvl="1">
              <a:buFont typeface="Arial" panose="020B0604020202020204" pitchFamily="34" charset="0"/>
              <a:buChar char="•"/>
            </a:pPr>
            <a:r>
              <a:rPr lang="en-CA" sz="2000" dirty="0"/>
              <a:t>Different incubation periods (overnight, 3 hours)</a:t>
            </a:r>
          </a:p>
          <a:p>
            <a:pPr lvl="1">
              <a:buFont typeface="Arial" panose="020B0604020202020204" pitchFamily="34" charset="0"/>
              <a:buChar char="•"/>
            </a:pPr>
            <a:r>
              <a:rPr lang="en-CA" sz="2000" dirty="0"/>
              <a:t>Different temperatures at incubation  (16C, 37C)</a:t>
            </a:r>
          </a:p>
          <a:p>
            <a:pPr lvl="1">
              <a:buFont typeface="Arial" panose="020B0604020202020204" pitchFamily="34" charset="0"/>
              <a:buChar char="•"/>
            </a:pPr>
            <a:r>
              <a:rPr lang="en-CA" sz="2000" dirty="0"/>
              <a:t>Urea</a:t>
            </a:r>
          </a:p>
          <a:p>
            <a:pPr>
              <a:buFont typeface="Arial" panose="020B0604020202020204" pitchFamily="34" charset="0"/>
              <a:buChar char="•"/>
            </a:pPr>
            <a:r>
              <a:rPr lang="en-CA" sz="2200" dirty="0"/>
              <a:t>Unable to purify protein </a:t>
            </a:r>
          </a:p>
          <a:p>
            <a:pPr>
              <a:buFont typeface="Arial" panose="020B0604020202020204" pitchFamily="34" charset="0"/>
              <a:buChar char="•"/>
            </a:pPr>
            <a:r>
              <a:rPr lang="en-CA" sz="2200" dirty="0"/>
              <a:t>Unable to perform IMAC chromatography</a:t>
            </a:r>
          </a:p>
        </p:txBody>
      </p:sp>
    </p:spTree>
    <p:extLst>
      <p:ext uri="{BB962C8B-B14F-4D97-AF65-F5344CB8AC3E}">
        <p14:creationId xmlns:p14="http://schemas.microsoft.com/office/powerpoint/2010/main" val="3216554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034537-A2B2-4720-BCCB-947701095D27}"/>
              </a:ext>
            </a:extLst>
          </p:cNvPr>
          <p:cNvSpPr>
            <a:spLocks noGrp="1"/>
          </p:cNvSpPr>
          <p:nvPr>
            <p:ph type="title"/>
          </p:nvPr>
        </p:nvSpPr>
        <p:spPr/>
        <p:txBody>
          <a:bodyPr/>
          <a:lstStyle/>
          <a:p>
            <a:r>
              <a:rPr lang="en-US" dirty="0"/>
              <a:t>LEA Protein Function</a:t>
            </a:r>
            <a:endParaRPr lang="en-CA" dirty="0"/>
          </a:p>
        </p:txBody>
      </p:sp>
      <p:sp>
        <p:nvSpPr>
          <p:cNvPr id="3" name="Content Placeholder 2">
            <a:extLst>
              <a:ext uri="{FF2B5EF4-FFF2-40B4-BE49-F238E27FC236}">
                <a16:creationId xmlns:a16="http://schemas.microsoft.com/office/drawing/2014/main" id="{E699877D-1DB5-4498-A4C7-8897C63A2D6D}"/>
              </a:ext>
            </a:extLst>
          </p:cNvPr>
          <p:cNvSpPr>
            <a:spLocks noGrp="1"/>
          </p:cNvSpPr>
          <p:nvPr>
            <p:ph idx="1"/>
          </p:nvPr>
        </p:nvSpPr>
        <p:spPr>
          <a:xfrm>
            <a:off x="1097280" y="1845733"/>
            <a:ext cx="5698936" cy="4468569"/>
          </a:xfrm>
        </p:spPr>
        <p:txBody>
          <a:bodyPr>
            <a:normAutofit fontScale="85000" lnSpcReduction="10000"/>
          </a:bodyPr>
          <a:lstStyle/>
          <a:p>
            <a:pPr>
              <a:buFont typeface="Wingdings" panose="05000000000000000000" pitchFamily="2" charset="2"/>
              <a:buChar char="Ø"/>
            </a:pPr>
            <a:r>
              <a:rPr lang="en-US" sz="3600" dirty="0">
                <a:solidFill>
                  <a:schemeClr val="tx1"/>
                </a:solidFill>
              </a:rPr>
              <a:t>Function in</a:t>
            </a:r>
            <a:r>
              <a:rPr lang="en-US" sz="3600" dirty="0"/>
              <a:t> </a:t>
            </a:r>
            <a:r>
              <a:rPr lang="en-US" sz="3600" dirty="0">
                <a:solidFill>
                  <a:schemeClr val="accent1"/>
                </a:solidFill>
              </a:rPr>
              <a:t>desiccation tolerance</a:t>
            </a:r>
            <a:endParaRPr lang="en-US" sz="3600" dirty="0">
              <a:solidFill>
                <a:schemeClr val="tx1"/>
              </a:solidFill>
            </a:endParaRPr>
          </a:p>
          <a:p>
            <a:pPr lvl="1">
              <a:buFont typeface="Wingdings" panose="05000000000000000000" pitchFamily="2" charset="2"/>
              <a:buChar char="Ø"/>
            </a:pPr>
            <a:r>
              <a:rPr lang="en-US" sz="3400" dirty="0">
                <a:solidFill>
                  <a:schemeClr val="tx1"/>
                </a:solidFill>
              </a:rPr>
              <a:t>LEA Proteins have been associated with </a:t>
            </a:r>
            <a:r>
              <a:rPr lang="en-US" sz="3400" dirty="0">
                <a:solidFill>
                  <a:schemeClr val="accent1"/>
                </a:solidFill>
              </a:rPr>
              <a:t>cellular resistance to dehydration </a:t>
            </a:r>
          </a:p>
          <a:p>
            <a:pPr lvl="1">
              <a:buFont typeface="Wingdings" panose="05000000000000000000" pitchFamily="2" charset="2"/>
              <a:buChar char="Ø"/>
            </a:pPr>
            <a:r>
              <a:rPr lang="en-US" sz="3400" dirty="0">
                <a:solidFill>
                  <a:schemeClr val="tx1"/>
                </a:solidFill>
              </a:rPr>
              <a:t>Protect other proteins from </a:t>
            </a:r>
            <a:r>
              <a:rPr lang="en-US" sz="3400" dirty="0">
                <a:solidFill>
                  <a:schemeClr val="accent1"/>
                </a:solidFill>
              </a:rPr>
              <a:t>aggregation during abiotic stresses </a:t>
            </a:r>
            <a:r>
              <a:rPr lang="en-US" sz="3400" dirty="0">
                <a:solidFill>
                  <a:schemeClr val="tx1"/>
                </a:solidFill>
              </a:rPr>
              <a:t>(freezing, drying and saline conditions)</a:t>
            </a:r>
          </a:p>
          <a:p>
            <a:pPr>
              <a:buFont typeface="Wingdings" panose="05000000000000000000" pitchFamily="2" charset="2"/>
              <a:buChar char="Ø"/>
            </a:pPr>
            <a:r>
              <a:rPr lang="en-US" sz="3600" dirty="0"/>
              <a:t>Mechanism about this </a:t>
            </a:r>
            <a:r>
              <a:rPr lang="en-US" sz="3600" dirty="0">
                <a:solidFill>
                  <a:schemeClr val="accent1"/>
                </a:solidFill>
              </a:rPr>
              <a:t>structure-function</a:t>
            </a:r>
            <a:r>
              <a:rPr lang="en-US" sz="3600" dirty="0"/>
              <a:t> relationship is still unclear</a:t>
            </a:r>
          </a:p>
          <a:p>
            <a:endParaRPr lang="en-CA" dirty="0"/>
          </a:p>
        </p:txBody>
      </p:sp>
      <p:pic>
        <p:nvPicPr>
          <p:cNvPr id="3074" name="Picture 2" descr="https://ars.els-cdn.com/content/image/1-s2.0-S0005273614002533-fx1.jpg">
            <a:extLst>
              <a:ext uri="{FF2B5EF4-FFF2-40B4-BE49-F238E27FC236}">
                <a16:creationId xmlns:a16="http://schemas.microsoft.com/office/drawing/2014/main" id="{B7224024-2711-4FAA-86C6-F9243DC085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32141" y="3022980"/>
            <a:ext cx="4856085" cy="209766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35058D9-43A3-419A-81F7-5C2A0A319EAA}"/>
              </a:ext>
            </a:extLst>
          </p:cNvPr>
          <p:cNvSpPr txBox="1"/>
          <p:nvPr/>
        </p:nvSpPr>
        <p:spPr>
          <a:xfrm>
            <a:off x="9889565" y="5120641"/>
            <a:ext cx="1898661" cy="369332"/>
          </a:xfrm>
          <a:prstGeom prst="rect">
            <a:avLst/>
          </a:prstGeom>
          <a:noFill/>
        </p:spPr>
        <p:txBody>
          <a:bodyPr wrap="none" rtlCol="0">
            <a:spAutoFit/>
          </a:bodyPr>
          <a:lstStyle/>
          <a:p>
            <a:r>
              <a:rPr lang="en-CA" dirty="0" err="1"/>
              <a:t>Furuki</a:t>
            </a:r>
            <a:r>
              <a:rPr lang="en-CA" dirty="0"/>
              <a:t> et.al (2014)</a:t>
            </a:r>
          </a:p>
        </p:txBody>
      </p:sp>
    </p:spTree>
    <p:extLst>
      <p:ext uri="{BB962C8B-B14F-4D97-AF65-F5344CB8AC3E}">
        <p14:creationId xmlns:p14="http://schemas.microsoft.com/office/powerpoint/2010/main" val="38890248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20835-D28E-45F1-94BE-1FEB8AD7B360}"/>
              </a:ext>
            </a:extLst>
          </p:cNvPr>
          <p:cNvSpPr>
            <a:spLocks noGrp="1"/>
          </p:cNvSpPr>
          <p:nvPr>
            <p:ph type="title"/>
          </p:nvPr>
        </p:nvSpPr>
        <p:spPr/>
        <p:txBody>
          <a:bodyPr/>
          <a:lstStyle/>
          <a:p>
            <a:r>
              <a:rPr lang="en-CA" dirty="0"/>
              <a:t>Summary of Results</a:t>
            </a:r>
          </a:p>
        </p:txBody>
      </p:sp>
      <p:sp>
        <p:nvSpPr>
          <p:cNvPr id="6" name="TextBox 5">
            <a:extLst>
              <a:ext uri="{FF2B5EF4-FFF2-40B4-BE49-F238E27FC236}">
                <a16:creationId xmlns:a16="http://schemas.microsoft.com/office/drawing/2014/main" id="{A02FA2B2-F911-4B52-84C4-622377CFD8FC}"/>
              </a:ext>
            </a:extLst>
          </p:cNvPr>
          <p:cNvSpPr txBox="1"/>
          <p:nvPr/>
        </p:nvSpPr>
        <p:spPr>
          <a:xfrm>
            <a:off x="6372837" y="1971412"/>
            <a:ext cx="864066" cy="307777"/>
          </a:xfrm>
          <a:prstGeom prst="rect">
            <a:avLst/>
          </a:prstGeom>
          <a:noFill/>
        </p:spPr>
        <p:txBody>
          <a:bodyPr wrap="square" rtlCol="0">
            <a:spAutoFit/>
          </a:bodyPr>
          <a:lstStyle/>
          <a:p>
            <a:r>
              <a:rPr lang="en-CA" sz="1400" dirty="0">
                <a:solidFill>
                  <a:schemeClr val="bg1"/>
                </a:solidFill>
              </a:rPr>
              <a:t>Ladder</a:t>
            </a:r>
          </a:p>
        </p:txBody>
      </p:sp>
      <p:sp>
        <p:nvSpPr>
          <p:cNvPr id="7" name="TextBox 6">
            <a:extLst>
              <a:ext uri="{FF2B5EF4-FFF2-40B4-BE49-F238E27FC236}">
                <a16:creationId xmlns:a16="http://schemas.microsoft.com/office/drawing/2014/main" id="{9DE849CE-6C56-4FF1-82AB-5FB65DDC4911}"/>
              </a:ext>
            </a:extLst>
          </p:cNvPr>
          <p:cNvSpPr txBox="1"/>
          <p:nvPr/>
        </p:nvSpPr>
        <p:spPr>
          <a:xfrm>
            <a:off x="7010401" y="1957519"/>
            <a:ext cx="716863" cy="523220"/>
          </a:xfrm>
          <a:prstGeom prst="rect">
            <a:avLst/>
          </a:prstGeom>
          <a:noFill/>
        </p:spPr>
        <p:txBody>
          <a:bodyPr wrap="none" rtlCol="0">
            <a:spAutoFit/>
          </a:bodyPr>
          <a:lstStyle/>
          <a:p>
            <a:r>
              <a:rPr lang="en-CA" sz="1400" dirty="0">
                <a:solidFill>
                  <a:schemeClr val="bg1"/>
                </a:solidFill>
              </a:rPr>
              <a:t>LEA3-4</a:t>
            </a:r>
          </a:p>
          <a:p>
            <a:r>
              <a:rPr lang="en-CA" sz="1400" dirty="0">
                <a:solidFill>
                  <a:schemeClr val="bg1"/>
                </a:solidFill>
              </a:rPr>
              <a:t>Protein</a:t>
            </a:r>
          </a:p>
        </p:txBody>
      </p:sp>
      <p:graphicFrame>
        <p:nvGraphicFramePr>
          <p:cNvPr id="17" name="Table 16">
            <a:extLst>
              <a:ext uri="{FF2B5EF4-FFF2-40B4-BE49-F238E27FC236}">
                <a16:creationId xmlns:a16="http://schemas.microsoft.com/office/drawing/2014/main" id="{6ED0EF0E-DB07-433C-B070-4AFC90C5BBD0}"/>
              </a:ext>
            </a:extLst>
          </p:cNvPr>
          <p:cNvGraphicFramePr>
            <a:graphicFrameLocks noGrp="1"/>
          </p:cNvGraphicFramePr>
          <p:nvPr>
            <p:extLst>
              <p:ext uri="{D42A27DB-BD31-4B8C-83A1-F6EECF244321}">
                <p14:modId xmlns:p14="http://schemas.microsoft.com/office/powerpoint/2010/main" val="819802335"/>
              </p:ext>
            </p:extLst>
          </p:nvPr>
        </p:nvGraphicFramePr>
        <p:xfrm>
          <a:off x="1210804" y="1971412"/>
          <a:ext cx="9525328" cy="3337560"/>
        </p:xfrm>
        <a:graphic>
          <a:graphicData uri="http://schemas.openxmlformats.org/drawingml/2006/table">
            <a:tbl>
              <a:tblPr firstRow="1" bandRow="1">
                <a:tableStyleId>{5C22544A-7EE6-4342-B048-85BDC9FD1C3A}</a:tableStyleId>
              </a:tblPr>
              <a:tblGrid>
                <a:gridCol w="2381332">
                  <a:extLst>
                    <a:ext uri="{9D8B030D-6E8A-4147-A177-3AD203B41FA5}">
                      <a16:colId xmlns:a16="http://schemas.microsoft.com/office/drawing/2014/main" val="4032662202"/>
                    </a:ext>
                  </a:extLst>
                </a:gridCol>
                <a:gridCol w="2381332">
                  <a:extLst>
                    <a:ext uri="{9D8B030D-6E8A-4147-A177-3AD203B41FA5}">
                      <a16:colId xmlns:a16="http://schemas.microsoft.com/office/drawing/2014/main" val="3768247750"/>
                    </a:ext>
                  </a:extLst>
                </a:gridCol>
                <a:gridCol w="2381332">
                  <a:extLst>
                    <a:ext uri="{9D8B030D-6E8A-4147-A177-3AD203B41FA5}">
                      <a16:colId xmlns:a16="http://schemas.microsoft.com/office/drawing/2014/main" val="1892855230"/>
                    </a:ext>
                  </a:extLst>
                </a:gridCol>
                <a:gridCol w="2381332">
                  <a:extLst>
                    <a:ext uri="{9D8B030D-6E8A-4147-A177-3AD203B41FA5}">
                      <a16:colId xmlns:a16="http://schemas.microsoft.com/office/drawing/2014/main" val="892386313"/>
                    </a:ext>
                  </a:extLst>
                </a:gridCol>
              </a:tblGrid>
              <a:tr h="370840">
                <a:tc>
                  <a:txBody>
                    <a:bodyPr/>
                    <a:lstStyle/>
                    <a:p>
                      <a:r>
                        <a:rPr lang="en-CA" dirty="0"/>
                        <a:t>Metal ion</a:t>
                      </a:r>
                    </a:p>
                  </a:txBody>
                  <a:tcPr/>
                </a:tc>
                <a:tc>
                  <a:txBody>
                    <a:bodyPr/>
                    <a:lstStyle/>
                    <a:p>
                      <a:r>
                        <a:rPr lang="en-CA" dirty="0"/>
                        <a:t>BSA (+)</a:t>
                      </a:r>
                    </a:p>
                  </a:txBody>
                  <a:tcPr/>
                </a:tc>
                <a:tc>
                  <a:txBody>
                    <a:bodyPr/>
                    <a:lstStyle/>
                    <a:p>
                      <a:r>
                        <a:rPr lang="en-CA" dirty="0"/>
                        <a:t>Truncated</a:t>
                      </a:r>
                    </a:p>
                  </a:txBody>
                  <a:tcPr/>
                </a:tc>
                <a:tc>
                  <a:txBody>
                    <a:bodyPr/>
                    <a:lstStyle/>
                    <a:p>
                      <a:r>
                        <a:rPr lang="en-CA" dirty="0"/>
                        <a:t>Full Length</a:t>
                      </a:r>
                    </a:p>
                  </a:txBody>
                  <a:tcPr/>
                </a:tc>
                <a:extLst>
                  <a:ext uri="{0D108BD9-81ED-4DB2-BD59-A6C34878D82A}">
                    <a16:rowId xmlns:a16="http://schemas.microsoft.com/office/drawing/2014/main" val="149046106"/>
                  </a:ext>
                </a:extLst>
              </a:tr>
              <a:tr h="370840">
                <a:tc>
                  <a:txBody>
                    <a:bodyPr/>
                    <a:lstStyle/>
                    <a:p>
                      <a:r>
                        <a:rPr lang="en-CA" dirty="0"/>
                        <a:t>Fe2+</a:t>
                      </a:r>
                    </a:p>
                  </a:txBody>
                  <a:tcPr/>
                </a:tc>
                <a:tc>
                  <a:txBody>
                    <a:bodyPr/>
                    <a:lstStyle/>
                    <a:p>
                      <a:r>
                        <a:rPr lang="en-CA" dirty="0"/>
                        <a:t>+</a:t>
                      </a:r>
                    </a:p>
                  </a:txBody>
                  <a:tcPr/>
                </a:tc>
                <a:tc>
                  <a:txBody>
                    <a:bodyPr/>
                    <a:lstStyle/>
                    <a:p>
                      <a:r>
                        <a:rPr lang="en-CA" dirty="0"/>
                        <a:t>+</a:t>
                      </a:r>
                    </a:p>
                  </a:txBody>
                  <a:tcPr/>
                </a:tc>
                <a:tc>
                  <a:txBody>
                    <a:bodyPr/>
                    <a:lstStyle/>
                    <a:p>
                      <a:r>
                        <a:rPr lang="en-CA" dirty="0"/>
                        <a:t>Insoluble</a:t>
                      </a:r>
                    </a:p>
                  </a:txBody>
                  <a:tcPr/>
                </a:tc>
                <a:extLst>
                  <a:ext uri="{0D108BD9-81ED-4DB2-BD59-A6C34878D82A}">
                    <a16:rowId xmlns:a16="http://schemas.microsoft.com/office/drawing/2014/main" val="3921763825"/>
                  </a:ext>
                </a:extLst>
              </a:tr>
              <a:tr h="370840">
                <a:tc>
                  <a:txBody>
                    <a:bodyPr/>
                    <a:lstStyle/>
                    <a:p>
                      <a:r>
                        <a:rPr lang="en-CA" dirty="0"/>
                        <a:t>Ni2+</a:t>
                      </a:r>
                    </a:p>
                  </a:txBody>
                  <a:tcPr/>
                </a:tc>
                <a:tc>
                  <a:txBody>
                    <a:bodyPr/>
                    <a:lstStyle/>
                    <a:p>
                      <a:r>
                        <a:rPr lang="en-CA" dirty="0"/>
                        <a:t>+</a:t>
                      </a:r>
                    </a:p>
                  </a:txBody>
                  <a:tcPr/>
                </a:tc>
                <a:tc>
                  <a:txBody>
                    <a:bodyPr/>
                    <a:lstStyle/>
                    <a:p>
                      <a:r>
                        <a:rPr lang="en-CA" dirty="0"/>
                        <a:t>-</a:t>
                      </a:r>
                    </a:p>
                  </a:txBody>
                  <a:tcPr/>
                </a:tc>
                <a:tc>
                  <a:txBody>
                    <a:bodyPr/>
                    <a:lstStyle/>
                    <a:p>
                      <a:r>
                        <a:rPr lang="en-CA" dirty="0"/>
                        <a:t>Insoluble</a:t>
                      </a:r>
                    </a:p>
                  </a:txBody>
                  <a:tcPr/>
                </a:tc>
                <a:extLst>
                  <a:ext uri="{0D108BD9-81ED-4DB2-BD59-A6C34878D82A}">
                    <a16:rowId xmlns:a16="http://schemas.microsoft.com/office/drawing/2014/main" val="768320872"/>
                  </a:ext>
                </a:extLst>
              </a:tr>
              <a:tr h="370840">
                <a:tc>
                  <a:txBody>
                    <a:bodyPr/>
                    <a:lstStyle/>
                    <a:p>
                      <a:r>
                        <a:rPr lang="en-CA" dirty="0"/>
                        <a:t>Cu2+</a:t>
                      </a:r>
                    </a:p>
                  </a:txBody>
                  <a:tcPr/>
                </a:tc>
                <a:tc>
                  <a:txBody>
                    <a:bodyPr/>
                    <a:lstStyle/>
                    <a:p>
                      <a:r>
                        <a:rPr lang="en-CA" dirty="0"/>
                        <a:t>+</a:t>
                      </a:r>
                    </a:p>
                  </a:txBody>
                  <a:tcPr/>
                </a:tc>
                <a:tc>
                  <a:txBody>
                    <a:bodyPr/>
                    <a:lstStyle/>
                    <a:p>
                      <a:r>
                        <a:rPr lang="en-CA" dirty="0"/>
                        <a:t>+</a:t>
                      </a:r>
                    </a:p>
                  </a:txBody>
                  <a:tcPr/>
                </a:tc>
                <a:tc>
                  <a:txBody>
                    <a:bodyPr/>
                    <a:lstStyle/>
                    <a:p>
                      <a:r>
                        <a:rPr lang="en-CA" dirty="0"/>
                        <a:t>Insoluble</a:t>
                      </a:r>
                    </a:p>
                  </a:txBody>
                  <a:tcPr/>
                </a:tc>
                <a:extLst>
                  <a:ext uri="{0D108BD9-81ED-4DB2-BD59-A6C34878D82A}">
                    <a16:rowId xmlns:a16="http://schemas.microsoft.com/office/drawing/2014/main" val="1650103428"/>
                  </a:ext>
                </a:extLst>
              </a:tr>
              <a:tr h="370840">
                <a:tc>
                  <a:txBody>
                    <a:bodyPr/>
                    <a:lstStyle/>
                    <a:p>
                      <a:r>
                        <a:rPr lang="en-CA" dirty="0"/>
                        <a:t>Zn2+</a:t>
                      </a:r>
                    </a:p>
                  </a:txBody>
                  <a:tcPr/>
                </a:tc>
                <a:tc>
                  <a:txBody>
                    <a:bodyPr/>
                    <a:lstStyle/>
                    <a:p>
                      <a:r>
                        <a:rPr lang="en-CA" dirty="0"/>
                        <a:t>+</a:t>
                      </a:r>
                    </a:p>
                  </a:txBody>
                  <a:tcPr/>
                </a:tc>
                <a:tc>
                  <a:txBody>
                    <a:bodyPr/>
                    <a:lstStyle/>
                    <a:p>
                      <a:r>
                        <a:rPr lang="en-CA" dirty="0"/>
                        <a:t>-</a:t>
                      </a:r>
                    </a:p>
                  </a:txBody>
                  <a:tcPr/>
                </a:tc>
                <a:tc>
                  <a:txBody>
                    <a:bodyPr/>
                    <a:lstStyle/>
                    <a:p>
                      <a:r>
                        <a:rPr lang="en-CA" dirty="0"/>
                        <a:t>Insoluble</a:t>
                      </a:r>
                    </a:p>
                  </a:txBody>
                  <a:tcPr/>
                </a:tc>
                <a:extLst>
                  <a:ext uri="{0D108BD9-81ED-4DB2-BD59-A6C34878D82A}">
                    <a16:rowId xmlns:a16="http://schemas.microsoft.com/office/drawing/2014/main" val="82926102"/>
                  </a:ext>
                </a:extLst>
              </a:tr>
              <a:tr h="370840">
                <a:tc>
                  <a:txBody>
                    <a:bodyPr/>
                    <a:lstStyle/>
                    <a:p>
                      <a:r>
                        <a:rPr lang="en-CA" dirty="0"/>
                        <a:t>Ca2+</a:t>
                      </a:r>
                    </a:p>
                  </a:txBody>
                  <a:tcPr/>
                </a:tc>
                <a:tc>
                  <a:txBody>
                    <a:bodyPr/>
                    <a:lstStyle/>
                    <a:p>
                      <a:r>
                        <a:rPr lang="en-CA" dirty="0"/>
                        <a:t>-</a:t>
                      </a:r>
                    </a:p>
                  </a:txBody>
                  <a:tcPr/>
                </a:tc>
                <a:tc>
                  <a:txBody>
                    <a:bodyPr/>
                    <a:lstStyle/>
                    <a:p>
                      <a:r>
                        <a:rPr lang="en-CA" dirty="0"/>
                        <a:t>-</a:t>
                      </a:r>
                    </a:p>
                  </a:txBody>
                  <a:tcPr/>
                </a:tc>
                <a:tc>
                  <a:txBody>
                    <a:bodyPr/>
                    <a:lstStyle/>
                    <a:p>
                      <a:r>
                        <a:rPr lang="en-CA" dirty="0"/>
                        <a:t>Insoluble</a:t>
                      </a:r>
                    </a:p>
                  </a:txBody>
                  <a:tcPr/>
                </a:tc>
                <a:extLst>
                  <a:ext uri="{0D108BD9-81ED-4DB2-BD59-A6C34878D82A}">
                    <a16:rowId xmlns:a16="http://schemas.microsoft.com/office/drawing/2014/main" val="1834678041"/>
                  </a:ext>
                </a:extLst>
              </a:tr>
              <a:tr h="370840">
                <a:tc>
                  <a:txBody>
                    <a:bodyPr/>
                    <a:lstStyle/>
                    <a:p>
                      <a:r>
                        <a:rPr lang="en-CA" dirty="0"/>
                        <a:t>Mg2+</a:t>
                      </a:r>
                    </a:p>
                  </a:txBody>
                  <a:tcPr/>
                </a:tc>
                <a:tc>
                  <a:txBody>
                    <a:bodyPr/>
                    <a:lstStyle/>
                    <a:p>
                      <a:r>
                        <a:rPr lang="en-CA" dirty="0"/>
                        <a:t>-</a:t>
                      </a:r>
                    </a:p>
                  </a:txBody>
                  <a:tcPr/>
                </a:tc>
                <a:tc>
                  <a:txBody>
                    <a:bodyPr/>
                    <a:lstStyle/>
                    <a:p>
                      <a:r>
                        <a:rPr lang="en-CA" dirty="0"/>
                        <a:t>-</a:t>
                      </a:r>
                    </a:p>
                  </a:txBody>
                  <a:tcPr/>
                </a:tc>
                <a:tc>
                  <a:txBody>
                    <a:bodyPr/>
                    <a:lstStyle/>
                    <a:p>
                      <a:r>
                        <a:rPr lang="en-CA" dirty="0"/>
                        <a:t>Insoluble</a:t>
                      </a:r>
                    </a:p>
                  </a:txBody>
                  <a:tcPr/>
                </a:tc>
                <a:extLst>
                  <a:ext uri="{0D108BD9-81ED-4DB2-BD59-A6C34878D82A}">
                    <a16:rowId xmlns:a16="http://schemas.microsoft.com/office/drawing/2014/main" val="1095556752"/>
                  </a:ext>
                </a:extLst>
              </a:tr>
              <a:tr h="370840">
                <a:tc>
                  <a:txBody>
                    <a:bodyPr/>
                    <a:lstStyle/>
                    <a:p>
                      <a:r>
                        <a:rPr lang="en-CA" dirty="0"/>
                        <a:t>Co2+</a:t>
                      </a:r>
                    </a:p>
                  </a:txBody>
                  <a:tcPr/>
                </a:tc>
                <a:tc>
                  <a:txBody>
                    <a:bodyPr/>
                    <a:lstStyle/>
                    <a:p>
                      <a:r>
                        <a:rPr lang="en-CA" dirty="0"/>
                        <a:t>-</a:t>
                      </a:r>
                    </a:p>
                  </a:txBody>
                  <a:tcPr/>
                </a:tc>
                <a:tc>
                  <a:txBody>
                    <a:bodyPr/>
                    <a:lstStyle/>
                    <a:p>
                      <a:r>
                        <a:rPr lang="en-CA" dirty="0"/>
                        <a:t>-</a:t>
                      </a:r>
                    </a:p>
                  </a:txBody>
                  <a:tcPr/>
                </a:tc>
                <a:tc>
                  <a:txBody>
                    <a:bodyPr/>
                    <a:lstStyle/>
                    <a:p>
                      <a:r>
                        <a:rPr lang="en-CA" dirty="0"/>
                        <a:t>Insoluble</a:t>
                      </a:r>
                    </a:p>
                  </a:txBody>
                  <a:tcPr/>
                </a:tc>
                <a:extLst>
                  <a:ext uri="{0D108BD9-81ED-4DB2-BD59-A6C34878D82A}">
                    <a16:rowId xmlns:a16="http://schemas.microsoft.com/office/drawing/2014/main" val="3842301730"/>
                  </a:ext>
                </a:extLst>
              </a:tr>
              <a:tr h="370840">
                <a:tc>
                  <a:txBody>
                    <a:bodyPr/>
                    <a:lstStyle/>
                    <a:p>
                      <a:r>
                        <a:rPr lang="en-CA" dirty="0"/>
                        <a:t>Fe3+</a:t>
                      </a:r>
                    </a:p>
                  </a:txBody>
                  <a:tcPr/>
                </a:tc>
                <a:tc>
                  <a:txBody>
                    <a:bodyPr/>
                    <a:lstStyle/>
                    <a:p>
                      <a:r>
                        <a:rPr lang="en-CA" dirty="0"/>
                        <a:t>+</a:t>
                      </a:r>
                    </a:p>
                  </a:txBody>
                  <a:tcPr/>
                </a:tc>
                <a:tc>
                  <a:txBody>
                    <a:bodyPr/>
                    <a:lstStyle/>
                    <a:p>
                      <a:r>
                        <a:rPr lang="en-CA" dirty="0"/>
                        <a:t>+</a:t>
                      </a:r>
                    </a:p>
                  </a:txBody>
                  <a:tcPr/>
                </a:tc>
                <a:tc>
                  <a:txBody>
                    <a:bodyPr/>
                    <a:lstStyle/>
                    <a:p>
                      <a:r>
                        <a:rPr lang="en-CA" dirty="0"/>
                        <a:t>Insoluble</a:t>
                      </a:r>
                    </a:p>
                  </a:txBody>
                  <a:tcPr/>
                </a:tc>
                <a:extLst>
                  <a:ext uri="{0D108BD9-81ED-4DB2-BD59-A6C34878D82A}">
                    <a16:rowId xmlns:a16="http://schemas.microsoft.com/office/drawing/2014/main" val="1229301629"/>
                  </a:ext>
                </a:extLst>
              </a:tr>
            </a:tbl>
          </a:graphicData>
        </a:graphic>
      </p:graphicFrame>
      <p:sp>
        <p:nvSpPr>
          <p:cNvPr id="19" name="Content Placeholder 18">
            <a:extLst>
              <a:ext uri="{FF2B5EF4-FFF2-40B4-BE49-F238E27FC236}">
                <a16:creationId xmlns:a16="http://schemas.microsoft.com/office/drawing/2014/main" id="{09868B60-14CA-4007-A2C3-4E9E2EF97487}"/>
              </a:ext>
            </a:extLst>
          </p:cNvPr>
          <p:cNvSpPr>
            <a:spLocks noGrp="1"/>
          </p:cNvSpPr>
          <p:nvPr>
            <p:ph idx="1"/>
          </p:nvPr>
        </p:nvSpPr>
        <p:spPr>
          <a:xfrm>
            <a:off x="1210804" y="5537992"/>
            <a:ext cx="10058400" cy="4023360"/>
          </a:xfrm>
        </p:spPr>
        <p:txBody>
          <a:bodyPr/>
          <a:lstStyle/>
          <a:p>
            <a:r>
              <a:rPr lang="en-CA" dirty="0"/>
              <a:t>Truncated LEA3-4 binds Fe ions and Copper ions</a:t>
            </a:r>
          </a:p>
          <a:p>
            <a:r>
              <a:rPr lang="en-CA" dirty="0"/>
              <a:t>Full-length LEA3-4 was insoluble</a:t>
            </a:r>
          </a:p>
        </p:txBody>
      </p:sp>
    </p:spTree>
    <p:extLst>
      <p:ext uri="{BB962C8B-B14F-4D97-AF65-F5344CB8AC3E}">
        <p14:creationId xmlns:p14="http://schemas.microsoft.com/office/powerpoint/2010/main" val="42124295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86EB7-58F8-462C-8561-989D799C05F7}"/>
              </a:ext>
            </a:extLst>
          </p:cNvPr>
          <p:cNvSpPr>
            <a:spLocks noGrp="1"/>
          </p:cNvSpPr>
          <p:nvPr>
            <p:ph type="ctrTitle"/>
          </p:nvPr>
        </p:nvSpPr>
        <p:spPr/>
        <p:txBody>
          <a:bodyPr/>
          <a:lstStyle/>
          <a:p>
            <a:r>
              <a:rPr lang="en-CA" dirty="0"/>
              <a:t>Discussion</a:t>
            </a:r>
          </a:p>
        </p:txBody>
      </p:sp>
    </p:spTree>
    <p:extLst>
      <p:ext uri="{BB962C8B-B14F-4D97-AF65-F5344CB8AC3E}">
        <p14:creationId xmlns:p14="http://schemas.microsoft.com/office/powerpoint/2010/main" val="12070104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EF97C-B621-467D-80CF-AB94BD3DD661}"/>
              </a:ext>
            </a:extLst>
          </p:cNvPr>
          <p:cNvSpPr>
            <a:spLocks noGrp="1"/>
          </p:cNvSpPr>
          <p:nvPr>
            <p:ph type="title"/>
          </p:nvPr>
        </p:nvSpPr>
        <p:spPr/>
        <p:txBody>
          <a:bodyPr/>
          <a:lstStyle/>
          <a:p>
            <a:r>
              <a:rPr lang="en-CA" dirty="0"/>
              <a:t>LEA3-4 and Antioxidant role </a:t>
            </a:r>
          </a:p>
        </p:txBody>
      </p:sp>
      <p:sp>
        <p:nvSpPr>
          <p:cNvPr id="3" name="Content Placeholder 2">
            <a:extLst>
              <a:ext uri="{FF2B5EF4-FFF2-40B4-BE49-F238E27FC236}">
                <a16:creationId xmlns:a16="http://schemas.microsoft.com/office/drawing/2014/main" id="{D2B3123B-46E7-4BDE-AAEC-D0DC953A95F4}"/>
              </a:ext>
            </a:extLst>
          </p:cNvPr>
          <p:cNvSpPr>
            <a:spLocks noGrp="1"/>
          </p:cNvSpPr>
          <p:nvPr>
            <p:ph idx="1"/>
          </p:nvPr>
        </p:nvSpPr>
        <p:spPr/>
        <p:txBody>
          <a:bodyPr/>
          <a:lstStyle/>
          <a:p>
            <a:pPr marL="0" indent="0">
              <a:buNone/>
            </a:pPr>
            <a:r>
              <a:rPr lang="en-CA" sz="2400" dirty="0"/>
              <a:t>Our results suggest that LEA3 proteins has antioxidant properties</a:t>
            </a:r>
          </a:p>
          <a:p>
            <a:pPr>
              <a:buFont typeface="Arial" panose="020B0604020202020204" pitchFamily="34" charset="0"/>
              <a:buChar char="•"/>
            </a:pPr>
            <a:r>
              <a:rPr lang="en-CA" dirty="0"/>
              <a:t>Fe and Cu ions could produce hydroxyl radicals </a:t>
            </a:r>
            <a:r>
              <a:rPr lang="en-CA" b="1" dirty="0"/>
              <a:t>(</a:t>
            </a:r>
            <a:r>
              <a:rPr lang="en-CA" baseline="30000" dirty="0"/>
              <a:t>•</a:t>
            </a:r>
            <a:r>
              <a:rPr lang="en-CA" b="1" dirty="0"/>
              <a:t>OH)</a:t>
            </a:r>
            <a:r>
              <a:rPr lang="en-CA" dirty="0"/>
              <a:t> that cause oxidative damage </a:t>
            </a:r>
          </a:p>
          <a:p>
            <a:pPr>
              <a:buFont typeface="Arial" panose="020B0604020202020204" pitchFamily="34" charset="0"/>
              <a:buChar char="•"/>
            </a:pPr>
            <a:r>
              <a:rPr lang="en-CA" dirty="0"/>
              <a:t>LEA3-4 binds to these metal ions and reduces ROS formation and oxidative stress</a:t>
            </a:r>
          </a:p>
          <a:p>
            <a:pPr marL="0" indent="0">
              <a:buNone/>
            </a:pPr>
            <a:r>
              <a:rPr lang="en-CA" sz="2400" dirty="0"/>
              <a:t>Histidine residues are involved in the metal binding of proteins (Dehydrins and LEA4) (Hara et al.). </a:t>
            </a:r>
          </a:p>
        </p:txBody>
      </p:sp>
    </p:spTree>
    <p:extLst>
      <p:ext uri="{BB962C8B-B14F-4D97-AF65-F5344CB8AC3E}">
        <p14:creationId xmlns:p14="http://schemas.microsoft.com/office/powerpoint/2010/main" val="6811557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7DB6A-D5C6-40B3-9F17-CA8C925BB9D7}"/>
              </a:ext>
            </a:extLst>
          </p:cNvPr>
          <p:cNvSpPr>
            <a:spLocks noGrp="1"/>
          </p:cNvSpPr>
          <p:nvPr>
            <p:ph type="title"/>
          </p:nvPr>
        </p:nvSpPr>
        <p:spPr/>
        <p:txBody>
          <a:bodyPr/>
          <a:lstStyle/>
          <a:p>
            <a:r>
              <a:rPr lang="en-US" dirty="0">
                <a:cs typeface="Calibri Light"/>
              </a:rPr>
              <a:t>Insolubility of LEA3-4 (Full Length)</a:t>
            </a:r>
            <a:endParaRPr lang="en-US" dirty="0"/>
          </a:p>
        </p:txBody>
      </p:sp>
      <p:sp>
        <p:nvSpPr>
          <p:cNvPr id="3" name="Content Placeholder 2">
            <a:extLst>
              <a:ext uri="{FF2B5EF4-FFF2-40B4-BE49-F238E27FC236}">
                <a16:creationId xmlns:a16="http://schemas.microsoft.com/office/drawing/2014/main" id="{93E0A4E1-5E59-4B2B-BCF2-0CF4D5156CB2}"/>
              </a:ext>
            </a:extLst>
          </p:cNvPr>
          <p:cNvSpPr>
            <a:spLocks noGrp="1"/>
          </p:cNvSpPr>
          <p:nvPr>
            <p:ph idx="1"/>
          </p:nvPr>
        </p:nvSpPr>
        <p:spPr/>
        <p:txBody>
          <a:bodyPr>
            <a:normAutofit/>
          </a:bodyPr>
          <a:lstStyle/>
          <a:p>
            <a:pPr>
              <a:buFont typeface="Arial" panose="020B0604020202020204" pitchFamily="34" charset="0"/>
              <a:buChar char="•"/>
            </a:pPr>
            <a:r>
              <a:rPr lang="en-US" sz="2800" dirty="0"/>
              <a:t>Full-length LEA-3 is insoluble</a:t>
            </a:r>
            <a:endParaRPr lang="en-US" sz="2800" i="1" dirty="0"/>
          </a:p>
          <a:p>
            <a:pPr>
              <a:buFont typeface="Arial" panose="020B0604020202020204" pitchFamily="34" charset="0"/>
              <a:buChar char="•"/>
            </a:pPr>
            <a:r>
              <a:rPr lang="en-US" sz="2800" dirty="0"/>
              <a:t>MARS-motif</a:t>
            </a:r>
          </a:p>
          <a:p>
            <a:pPr lvl="1">
              <a:buFont typeface="Arial" panose="020B0604020202020204" pitchFamily="34" charset="0"/>
              <a:buChar char="•"/>
            </a:pPr>
            <a:r>
              <a:rPr lang="en-US" sz="2600" dirty="0"/>
              <a:t>Located at the N-terminus</a:t>
            </a:r>
          </a:p>
          <a:p>
            <a:pPr lvl="1">
              <a:buFont typeface="Arial" panose="020B0604020202020204" pitchFamily="34" charset="0"/>
              <a:buChar char="•"/>
            </a:pPr>
            <a:r>
              <a:rPr lang="en-US" sz="2600" dirty="0"/>
              <a:t>Could be a mitochondrial or chloroplast targeting peptide</a:t>
            </a:r>
          </a:p>
          <a:p>
            <a:pPr lvl="1">
              <a:buFont typeface="Arial" panose="020B0604020202020204" pitchFamily="34" charset="0"/>
              <a:buChar char="•"/>
            </a:pPr>
            <a:r>
              <a:rPr lang="en-US" sz="2600" dirty="0"/>
              <a:t>Allows to be imported in these </a:t>
            </a:r>
            <a:r>
              <a:rPr lang="en-US" sz="2600" dirty="0" err="1"/>
              <a:t>subcompartments</a:t>
            </a:r>
            <a:endParaRPr lang="en-US" sz="2600" dirty="0"/>
          </a:p>
        </p:txBody>
      </p:sp>
      <p:pic>
        <p:nvPicPr>
          <p:cNvPr id="4" name="Content Placeholder 4" descr="A close up of a sign&#10;&#10;Description automatically generated">
            <a:extLst>
              <a:ext uri="{FF2B5EF4-FFF2-40B4-BE49-F238E27FC236}">
                <a16:creationId xmlns:a16="http://schemas.microsoft.com/office/drawing/2014/main" id="{A721CD5A-DDCB-4C21-8C79-8445DEEB08A8}"/>
              </a:ext>
            </a:extLst>
          </p:cNvPr>
          <p:cNvPicPr>
            <a:picLocks noChangeAspect="1"/>
          </p:cNvPicPr>
          <p:nvPr/>
        </p:nvPicPr>
        <p:blipFill>
          <a:blip r:embed="rId3"/>
          <a:stretch>
            <a:fillRect/>
          </a:stretch>
        </p:blipFill>
        <p:spPr>
          <a:xfrm>
            <a:off x="3755872" y="4397188"/>
            <a:ext cx="4154772" cy="1828597"/>
          </a:xfrm>
          <a:prstGeom prst="rect">
            <a:avLst/>
          </a:prstGeom>
        </p:spPr>
      </p:pic>
    </p:spTree>
    <p:extLst>
      <p:ext uri="{BB962C8B-B14F-4D97-AF65-F5344CB8AC3E}">
        <p14:creationId xmlns:p14="http://schemas.microsoft.com/office/powerpoint/2010/main" val="14501701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62D5D-25E2-4878-B66F-BA8409E835F2}"/>
              </a:ext>
            </a:extLst>
          </p:cNvPr>
          <p:cNvSpPr>
            <a:spLocks noGrp="1"/>
          </p:cNvSpPr>
          <p:nvPr>
            <p:ph type="title"/>
          </p:nvPr>
        </p:nvSpPr>
        <p:spPr/>
        <p:txBody>
          <a:bodyPr/>
          <a:lstStyle/>
          <a:p>
            <a:r>
              <a:rPr lang="en-CA" dirty="0"/>
              <a:t>Further Analysis</a:t>
            </a:r>
          </a:p>
        </p:txBody>
      </p:sp>
      <p:sp>
        <p:nvSpPr>
          <p:cNvPr id="3" name="Content Placeholder 2">
            <a:extLst>
              <a:ext uri="{FF2B5EF4-FFF2-40B4-BE49-F238E27FC236}">
                <a16:creationId xmlns:a16="http://schemas.microsoft.com/office/drawing/2014/main" id="{AF7F5E36-A8D0-4447-9F94-30BDE80AD71B}"/>
              </a:ext>
            </a:extLst>
          </p:cNvPr>
          <p:cNvSpPr>
            <a:spLocks noGrp="1"/>
          </p:cNvSpPr>
          <p:nvPr>
            <p:ph idx="1"/>
          </p:nvPr>
        </p:nvSpPr>
        <p:spPr/>
        <p:txBody>
          <a:bodyPr>
            <a:normAutofit/>
          </a:bodyPr>
          <a:lstStyle/>
          <a:p>
            <a:pPr>
              <a:buFont typeface="Arial" panose="020B0604020202020204" pitchFamily="34" charset="0"/>
              <a:buChar char="•"/>
            </a:pPr>
            <a:r>
              <a:rPr lang="en-US" sz="2800" dirty="0">
                <a:cs typeface="Calibri"/>
              </a:rPr>
              <a:t>Isothermal titration calorimetry (ITC)</a:t>
            </a:r>
          </a:p>
          <a:p>
            <a:pPr lvl="1">
              <a:buFont typeface="Arial" panose="020B0604020202020204" pitchFamily="34" charset="0"/>
              <a:buChar char="•"/>
            </a:pPr>
            <a:r>
              <a:rPr lang="en-US" sz="2600" dirty="0">
                <a:cs typeface="Calibri"/>
              </a:rPr>
              <a:t>Quantitatively estimate binding between LEA3 protein and metals</a:t>
            </a:r>
          </a:p>
        </p:txBody>
      </p:sp>
    </p:spTree>
    <p:extLst>
      <p:ext uri="{BB962C8B-B14F-4D97-AF65-F5344CB8AC3E}">
        <p14:creationId xmlns:p14="http://schemas.microsoft.com/office/powerpoint/2010/main" val="17344187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91F55-40F6-47FB-BDFC-2100D0C605E7}"/>
              </a:ext>
            </a:extLst>
          </p:cNvPr>
          <p:cNvSpPr>
            <a:spLocks noGrp="1"/>
          </p:cNvSpPr>
          <p:nvPr>
            <p:ph type="title"/>
          </p:nvPr>
        </p:nvSpPr>
        <p:spPr/>
        <p:txBody>
          <a:bodyPr/>
          <a:lstStyle/>
          <a:p>
            <a:r>
              <a:rPr lang="en-CA" dirty="0"/>
              <a:t>Conclusion</a:t>
            </a:r>
          </a:p>
        </p:txBody>
      </p:sp>
      <p:sp>
        <p:nvSpPr>
          <p:cNvPr id="3" name="Content Placeholder 2">
            <a:extLst>
              <a:ext uri="{FF2B5EF4-FFF2-40B4-BE49-F238E27FC236}">
                <a16:creationId xmlns:a16="http://schemas.microsoft.com/office/drawing/2014/main" id="{9F3681FE-372B-4129-B8EF-46DEACE35CCE}"/>
              </a:ext>
            </a:extLst>
          </p:cNvPr>
          <p:cNvSpPr>
            <a:spLocks noGrp="1"/>
          </p:cNvSpPr>
          <p:nvPr>
            <p:ph idx="1"/>
          </p:nvPr>
        </p:nvSpPr>
        <p:spPr/>
        <p:txBody>
          <a:bodyPr>
            <a:normAutofit/>
          </a:bodyPr>
          <a:lstStyle/>
          <a:p>
            <a:pPr>
              <a:buFont typeface="Arial" panose="020B0604020202020204" pitchFamily="34" charset="0"/>
              <a:buChar char="•"/>
            </a:pPr>
            <a:r>
              <a:rPr lang="en-CA" sz="2800" dirty="0"/>
              <a:t>LEA3 protein binds to iron and copper ions, suggesting antioxidant properties</a:t>
            </a:r>
          </a:p>
          <a:p>
            <a:pPr>
              <a:buFont typeface="Arial" panose="020B0604020202020204" pitchFamily="34" charset="0"/>
              <a:buChar char="•"/>
            </a:pPr>
            <a:r>
              <a:rPr lang="en-CA" sz="2800" dirty="0"/>
              <a:t>Motif in N-terminus could be a signal peptide to mitochondria or chloroplast</a:t>
            </a:r>
          </a:p>
          <a:p>
            <a:pPr>
              <a:buFont typeface="Arial" panose="020B0604020202020204" pitchFamily="34" charset="0"/>
              <a:buChar char="•"/>
            </a:pPr>
            <a:r>
              <a:rPr lang="en-CA" sz="2800" dirty="0"/>
              <a:t>Could be further analyzed with ITC</a:t>
            </a:r>
          </a:p>
          <a:p>
            <a:endParaRPr lang="en-CA" sz="2800" dirty="0"/>
          </a:p>
        </p:txBody>
      </p:sp>
    </p:spTree>
    <p:extLst>
      <p:ext uri="{BB962C8B-B14F-4D97-AF65-F5344CB8AC3E}">
        <p14:creationId xmlns:p14="http://schemas.microsoft.com/office/powerpoint/2010/main" val="411982155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89A3E-CCB2-468F-B1B7-BFF234E90F06}"/>
              </a:ext>
            </a:extLst>
          </p:cNvPr>
          <p:cNvSpPr>
            <a:spLocks noGrp="1"/>
          </p:cNvSpPr>
          <p:nvPr>
            <p:ph type="title"/>
          </p:nvPr>
        </p:nvSpPr>
        <p:spPr/>
        <p:txBody>
          <a:bodyPr/>
          <a:lstStyle/>
          <a:p>
            <a:r>
              <a:rPr lang="en-CA" dirty="0"/>
              <a:t>References</a:t>
            </a:r>
          </a:p>
        </p:txBody>
      </p:sp>
      <p:sp>
        <p:nvSpPr>
          <p:cNvPr id="3" name="Content Placeholder 2">
            <a:extLst>
              <a:ext uri="{FF2B5EF4-FFF2-40B4-BE49-F238E27FC236}">
                <a16:creationId xmlns:a16="http://schemas.microsoft.com/office/drawing/2014/main" id="{7CABF04A-37C6-4FBA-B1CE-F61F4A3E589B}"/>
              </a:ext>
            </a:extLst>
          </p:cNvPr>
          <p:cNvSpPr>
            <a:spLocks noGrp="1"/>
          </p:cNvSpPr>
          <p:nvPr>
            <p:ph idx="1"/>
          </p:nvPr>
        </p:nvSpPr>
        <p:spPr/>
        <p:txBody>
          <a:bodyPr/>
          <a:lstStyle/>
          <a:p>
            <a:r>
              <a:rPr lang="en-CA" dirty="0"/>
              <a:t>Malik, A. A., </a:t>
            </a:r>
            <a:r>
              <a:rPr lang="en-CA" dirty="0" err="1"/>
              <a:t>Veltri</a:t>
            </a:r>
            <a:r>
              <a:rPr lang="en-CA" dirty="0"/>
              <a:t>, M., Boddington, K. F., Singh, K. K., &amp; </a:t>
            </a:r>
            <a:r>
              <a:rPr lang="en-CA" dirty="0" err="1"/>
              <a:t>Graether</a:t>
            </a:r>
            <a:r>
              <a:rPr lang="en-CA" dirty="0"/>
              <a:t>, S. P. (2017). Genome Analysis of Conserved Dehydrin Motifs in Vascular Plants. </a:t>
            </a:r>
            <a:r>
              <a:rPr lang="en-CA" i="1" dirty="0"/>
              <a:t>Frontiers in plant science</a:t>
            </a:r>
            <a:r>
              <a:rPr lang="en-CA" dirty="0"/>
              <a:t>, </a:t>
            </a:r>
            <a:r>
              <a:rPr lang="en-CA" i="1" dirty="0"/>
              <a:t>8</a:t>
            </a:r>
            <a:r>
              <a:rPr lang="en-CA" dirty="0"/>
              <a:t>, 709. doi:10.3389/fpls.2017.00709</a:t>
            </a:r>
          </a:p>
          <a:p>
            <a:r>
              <a:rPr lang="en-CA" dirty="0" err="1"/>
              <a:t>Furuki</a:t>
            </a:r>
            <a:r>
              <a:rPr lang="en-CA" dirty="0"/>
              <a:t> T, Sakurai M. Group 3 LEA protein model peptides protect liposomes during desiccation. </a:t>
            </a:r>
            <a:r>
              <a:rPr lang="en-CA" dirty="0" err="1"/>
              <a:t>Biochimica</a:t>
            </a:r>
            <a:r>
              <a:rPr lang="en-CA" dirty="0"/>
              <a:t> et </a:t>
            </a:r>
            <a:r>
              <a:rPr lang="en-CA" dirty="0" err="1"/>
              <a:t>biophysica</a:t>
            </a:r>
            <a:r>
              <a:rPr lang="en-CA" dirty="0"/>
              <a:t> acta. 2014;1838(11):2757–66. </a:t>
            </a:r>
            <a:r>
              <a:rPr lang="en-CA" dirty="0" err="1"/>
              <a:t>Epub</a:t>
            </a:r>
            <a:r>
              <a:rPr lang="en-CA" dirty="0"/>
              <a:t> 2014/07/19. </a:t>
            </a:r>
            <a:r>
              <a:rPr lang="en-CA" dirty="0" err="1"/>
              <a:t>doi</a:t>
            </a:r>
            <a:r>
              <a:rPr lang="en-CA" dirty="0"/>
              <a:t>: 10.1016/j.bbamem.2014.07.009</a:t>
            </a:r>
          </a:p>
          <a:p>
            <a:r>
              <a:rPr lang="en-CA" dirty="0" err="1"/>
              <a:t>Hundertmark</a:t>
            </a:r>
            <a:r>
              <a:rPr lang="en-CA" dirty="0"/>
              <a:t>, M., &amp; </a:t>
            </a:r>
            <a:r>
              <a:rPr lang="en-CA" dirty="0" err="1"/>
              <a:t>Hincha</a:t>
            </a:r>
            <a:r>
              <a:rPr lang="en-CA" dirty="0"/>
              <a:t>, D. K. (2008). LEA (late embryogenesis abundant) proteins and their encoding genes in Arabidopsis thaliana. </a:t>
            </a:r>
            <a:r>
              <a:rPr lang="en-CA" i="1" dirty="0"/>
              <a:t>BMC genomics</a:t>
            </a:r>
            <a:r>
              <a:rPr lang="en-CA" dirty="0"/>
              <a:t>, </a:t>
            </a:r>
            <a:r>
              <a:rPr lang="en-CA" i="1" dirty="0"/>
              <a:t>9</a:t>
            </a:r>
            <a:r>
              <a:rPr lang="en-CA" dirty="0"/>
              <a:t>, 118. doi:10.1186/1471-2164-9-118</a:t>
            </a:r>
          </a:p>
          <a:p>
            <a:r>
              <a:rPr lang="en-CA" dirty="0"/>
              <a:t>Goyal K, Walton LJ, </a:t>
            </a:r>
            <a:r>
              <a:rPr lang="en-CA" dirty="0" err="1"/>
              <a:t>Tunnacliffe</a:t>
            </a:r>
            <a:r>
              <a:rPr lang="en-CA" dirty="0"/>
              <a:t> A. LEA proteins prevent protein aggregation due to water stress. </a:t>
            </a:r>
            <a:r>
              <a:rPr lang="en-CA" dirty="0" err="1"/>
              <a:t>Biochem</a:t>
            </a:r>
            <a:r>
              <a:rPr lang="en-CA" dirty="0"/>
              <a:t> J. 2005;388:151–157. </a:t>
            </a:r>
            <a:r>
              <a:rPr lang="en-CA" dirty="0" err="1"/>
              <a:t>doi</a:t>
            </a:r>
            <a:r>
              <a:rPr lang="en-CA" dirty="0"/>
              <a:t>: 10.1042/BJ20041931.</a:t>
            </a:r>
          </a:p>
        </p:txBody>
      </p:sp>
    </p:spTree>
    <p:extLst>
      <p:ext uri="{BB962C8B-B14F-4D97-AF65-F5344CB8AC3E}">
        <p14:creationId xmlns:p14="http://schemas.microsoft.com/office/powerpoint/2010/main" val="3542190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97440FE-3F12-4DCD-8689-6144F329AC1E}"/>
              </a:ext>
            </a:extLst>
          </p:cNvPr>
          <p:cNvSpPr txBox="1"/>
          <p:nvPr/>
        </p:nvSpPr>
        <p:spPr>
          <a:xfrm>
            <a:off x="3146026" y="2644170"/>
            <a:ext cx="5899948" cy="1569660"/>
          </a:xfrm>
          <a:prstGeom prst="rect">
            <a:avLst/>
          </a:prstGeom>
          <a:noFill/>
        </p:spPr>
        <p:txBody>
          <a:bodyPr wrap="none" rtlCol="0">
            <a:spAutoFit/>
          </a:bodyPr>
          <a:lstStyle/>
          <a:p>
            <a:r>
              <a:rPr lang="en-CA" sz="9600" b="1" dirty="0"/>
              <a:t>Questions?</a:t>
            </a:r>
          </a:p>
        </p:txBody>
      </p:sp>
    </p:spTree>
    <p:extLst>
      <p:ext uri="{BB962C8B-B14F-4D97-AF65-F5344CB8AC3E}">
        <p14:creationId xmlns:p14="http://schemas.microsoft.com/office/powerpoint/2010/main" val="34422635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70CBB-69AF-4D86-80E9-453C0880F781}"/>
              </a:ext>
            </a:extLst>
          </p:cNvPr>
          <p:cNvSpPr>
            <a:spLocks noGrp="1"/>
          </p:cNvSpPr>
          <p:nvPr>
            <p:ph type="title"/>
          </p:nvPr>
        </p:nvSpPr>
        <p:spPr/>
        <p:txBody>
          <a:bodyPr/>
          <a:lstStyle/>
          <a:p>
            <a:r>
              <a:rPr lang="en-US" dirty="0">
                <a:cs typeface="Calibri Light"/>
              </a:rPr>
              <a:t>LEA Protein Structure</a:t>
            </a:r>
            <a:endParaRPr lang="en-US" dirty="0"/>
          </a:p>
        </p:txBody>
      </p:sp>
      <p:sp>
        <p:nvSpPr>
          <p:cNvPr id="3" name="Content Placeholder 2">
            <a:extLst>
              <a:ext uri="{FF2B5EF4-FFF2-40B4-BE49-F238E27FC236}">
                <a16:creationId xmlns:a16="http://schemas.microsoft.com/office/drawing/2014/main" id="{66A19F91-9428-4CAA-870F-987D82977307}"/>
              </a:ext>
            </a:extLst>
          </p:cNvPr>
          <p:cNvSpPr>
            <a:spLocks noGrp="1"/>
          </p:cNvSpPr>
          <p:nvPr>
            <p:ph idx="1"/>
          </p:nvPr>
        </p:nvSpPr>
        <p:spPr>
          <a:xfrm>
            <a:off x="1097280" y="1845734"/>
            <a:ext cx="6057282" cy="4023360"/>
          </a:xfrm>
        </p:spPr>
        <p:txBody>
          <a:bodyPr vert="horz" lIns="0" tIns="45720" rIns="0" bIns="45720" rtlCol="0" anchor="t">
            <a:normAutofit/>
          </a:bodyPr>
          <a:lstStyle/>
          <a:p>
            <a:pPr marL="514350" indent="-514350">
              <a:buFont typeface="+mj-lt"/>
              <a:buAutoNum type="arabicPeriod"/>
            </a:pPr>
            <a:r>
              <a:rPr lang="en-US" sz="3200" dirty="0">
                <a:solidFill>
                  <a:schemeClr val="accent1"/>
                </a:solidFill>
                <a:cs typeface="Calibri"/>
              </a:rPr>
              <a:t>Hydrophilic</a:t>
            </a:r>
            <a:r>
              <a:rPr lang="en-US" sz="3200" dirty="0">
                <a:cs typeface="Calibri"/>
              </a:rPr>
              <a:t> – low hydrophobicity</a:t>
            </a:r>
          </a:p>
          <a:p>
            <a:pPr marL="514350" indent="-514350">
              <a:buFont typeface="+mj-lt"/>
              <a:buAutoNum type="arabicPeriod"/>
            </a:pPr>
            <a:r>
              <a:rPr lang="en-US" sz="3200" dirty="0">
                <a:solidFill>
                  <a:schemeClr val="accent1"/>
                </a:solidFill>
                <a:cs typeface="Calibri"/>
              </a:rPr>
              <a:t>Disordered</a:t>
            </a:r>
            <a:r>
              <a:rPr lang="en-US" sz="3200" dirty="0">
                <a:cs typeface="Calibri"/>
              </a:rPr>
              <a:t> - belongs to the structural group called </a:t>
            </a:r>
            <a:r>
              <a:rPr lang="en-US" sz="3200" dirty="0">
                <a:solidFill>
                  <a:schemeClr val="accent1"/>
                </a:solidFill>
                <a:cs typeface="Calibri"/>
              </a:rPr>
              <a:t>intrinsically disordered proteins (IDP)</a:t>
            </a:r>
            <a:r>
              <a:rPr lang="en-US" sz="3200" dirty="0">
                <a:cs typeface="Calibri"/>
              </a:rPr>
              <a:t>.</a:t>
            </a:r>
          </a:p>
          <a:p>
            <a:pPr marL="383540" lvl="1">
              <a:buFont typeface="Courier New,monospace" panose="020F0502020204030204" pitchFamily="34" charset="0"/>
              <a:buChar char="o"/>
            </a:pPr>
            <a:r>
              <a:rPr lang="en-US" sz="3200" dirty="0">
                <a:cs typeface="Calibri"/>
              </a:rPr>
              <a:t>do not have a defined structure</a:t>
            </a:r>
          </a:p>
          <a:p>
            <a:pPr marL="383540" lvl="1">
              <a:buFont typeface="Courier New,monospace" panose="020F0502020204030204" pitchFamily="34" charset="0"/>
              <a:buChar char="o"/>
            </a:pPr>
            <a:r>
              <a:rPr lang="en-US" sz="3200" dirty="0">
                <a:cs typeface="Calibri"/>
              </a:rPr>
              <a:t>can gain structure when a ligand is bound.</a:t>
            </a:r>
            <a:endParaRPr lang="en-US" sz="3000" dirty="0">
              <a:cs typeface="Calibri"/>
            </a:endParaRPr>
          </a:p>
          <a:p>
            <a:endParaRPr lang="en-US" sz="3200" dirty="0">
              <a:cs typeface="Calibri"/>
            </a:endParaRPr>
          </a:p>
        </p:txBody>
      </p:sp>
      <p:pic>
        <p:nvPicPr>
          <p:cNvPr id="4098" name="Picture 2" descr="Image result for intrinsically disordered proteins">
            <a:extLst>
              <a:ext uri="{FF2B5EF4-FFF2-40B4-BE49-F238E27FC236}">
                <a16:creationId xmlns:a16="http://schemas.microsoft.com/office/drawing/2014/main" id="{483A6552-F5CA-4B05-BBC8-1ECDECFC8D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42038" y="2582479"/>
            <a:ext cx="4809614" cy="231574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E64AA95-56C0-467A-9386-4A136A5FB4D5}"/>
              </a:ext>
            </a:extLst>
          </p:cNvPr>
          <p:cNvSpPr txBox="1"/>
          <p:nvPr/>
        </p:nvSpPr>
        <p:spPr>
          <a:xfrm>
            <a:off x="10033687" y="5014324"/>
            <a:ext cx="1301510" cy="369332"/>
          </a:xfrm>
          <a:prstGeom prst="rect">
            <a:avLst/>
          </a:prstGeom>
          <a:noFill/>
        </p:spPr>
        <p:txBody>
          <a:bodyPr wrap="none" rtlCol="0">
            <a:spAutoFit/>
          </a:bodyPr>
          <a:lstStyle/>
          <a:p>
            <a:r>
              <a:rPr lang="en-CA" dirty="0"/>
              <a:t>Weis (2011)</a:t>
            </a:r>
          </a:p>
        </p:txBody>
      </p:sp>
    </p:spTree>
    <p:extLst>
      <p:ext uri="{BB962C8B-B14F-4D97-AF65-F5344CB8AC3E}">
        <p14:creationId xmlns:p14="http://schemas.microsoft.com/office/powerpoint/2010/main" val="1352288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25C95-DD8C-4B58-9970-B8BEEFB9BE47}"/>
              </a:ext>
            </a:extLst>
          </p:cNvPr>
          <p:cNvSpPr>
            <a:spLocks noGrp="1"/>
          </p:cNvSpPr>
          <p:nvPr>
            <p:ph type="title"/>
          </p:nvPr>
        </p:nvSpPr>
        <p:spPr/>
        <p:txBody>
          <a:bodyPr/>
          <a:lstStyle/>
          <a:p>
            <a:r>
              <a:rPr lang="en-CA" dirty="0"/>
              <a:t>LEA Protein Subgroups</a:t>
            </a:r>
          </a:p>
        </p:txBody>
      </p:sp>
      <p:sp>
        <p:nvSpPr>
          <p:cNvPr id="3" name="Content Placeholder 2">
            <a:extLst>
              <a:ext uri="{FF2B5EF4-FFF2-40B4-BE49-F238E27FC236}">
                <a16:creationId xmlns:a16="http://schemas.microsoft.com/office/drawing/2014/main" id="{4AE73130-6249-4518-9066-69370A561958}"/>
              </a:ext>
            </a:extLst>
          </p:cNvPr>
          <p:cNvSpPr>
            <a:spLocks noGrp="1"/>
          </p:cNvSpPr>
          <p:nvPr>
            <p:ph idx="1"/>
          </p:nvPr>
        </p:nvSpPr>
        <p:spPr>
          <a:xfrm>
            <a:off x="5078626" y="1845734"/>
            <a:ext cx="6077053" cy="4023360"/>
          </a:xfrm>
        </p:spPr>
        <p:txBody>
          <a:bodyPr>
            <a:normAutofit/>
          </a:bodyPr>
          <a:lstStyle/>
          <a:p>
            <a:pPr>
              <a:buFont typeface="Wingdings" panose="05000000000000000000" pitchFamily="2" charset="2"/>
              <a:buChar char="§"/>
            </a:pPr>
            <a:r>
              <a:rPr lang="en-CA" sz="3200" dirty="0"/>
              <a:t>LEA proteins have been grouped into various families on by sequence similarity</a:t>
            </a:r>
          </a:p>
          <a:p>
            <a:pPr>
              <a:buFont typeface="Wingdings" panose="05000000000000000000" pitchFamily="2" charset="2"/>
              <a:buChar char="§"/>
            </a:pPr>
            <a:r>
              <a:rPr lang="en-CA" sz="3200" dirty="0"/>
              <a:t>In </a:t>
            </a:r>
            <a:r>
              <a:rPr lang="en-CA" sz="3200" i="1" dirty="0"/>
              <a:t>Arabidopsis thaliana</a:t>
            </a:r>
            <a:r>
              <a:rPr lang="en-CA" sz="3200" dirty="0"/>
              <a:t>, there are 9 sub-groups of LEA protein</a:t>
            </a:r>
          </a:p>
        </p:txBody>
      </p:sp>
      <p:pic>
        <p:nvPicPr>
          <p:cNvPr id="2050" name="Picture 2" descr="An external file that holds a picture, illustration, etc.&#10;Object name is 1471-2164-9-118-1.jpg">
            <a:extLst>
              <a:ext uri="{FF2B5EF4-FFF2-40B4-BE49-F238E27FC236}">
                <a16:creationId xmlns:a16="http://schemas.microsoft.com/office/drawing/2014/main" id="{A922A36B-DC7C-4C51-AC4D-10E23941C3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7971" y="1845733"/>
            <a:ext cx="4465305" cy="435367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7F0DE68D-E7DA-400E-9811-932D673B6A87}"/>
              </a:ext>
            </a:extLst>
          </p:cNvPr>
          <p:cNvSpPr/>
          <p:nvPr/>
        </p:nvSpPr>
        <p:spPr>
          <a:xfrm>
            <a:off x="2266851" y="6014740"/>
            <a:ext cx="2626425" cy="369332"/>
          </a:xfrm>
          <a:prstGeom prst="rect">
            <a:avLst/>
          </a:prstGeom>
        </p:spPr>
        <p:txBody>
          <a:bodyPr wrap="none">
            <a:spAutoFit/>
          </a:bodyPr>
          <a:lstStyle/>
          <a:p>
            <a:r>
              <a:rPr lang="en-CA" dirty="0">
                <a:solidFill>
                  <a:srgbClr val="333333"/>
                </a:solidFill>
                <a:latin typeface="Europa"/>
              </a:rPr>
              <a:t> </a:t>
            </a:r>
            <a:r>
              <a:rPr lang="en-CA" dirty="0" err="1">
                <a:solidFill>
                  <a:srgbClr val="333333"/>
                </a:solidFill>
                <a:latin typeface="Europa"/>
              </a:rPr>
              <a:t>Hundertmark</a:t>
            </a:r>
            <a:r>
              <a:rPr lang="en-CA" dirty="0">
                <a:solidFill>
                  <a:srgbClr val="333333"/>
                </a:solidFill>
                <a:latin typeface="Europa"/>
              </a:rPr>
              <a:t> et.al (2008)</a:t>
            </a:r>
            <a:endParaRPr lang="en-CA" dirty="0"/>
          </a:p>
        </p:txBody>
      </p:sp>
    </p:spTree>
    <p:extLst>
      <p:ext uri="{BB962C8B-B14F-4D97-AF65-F5344CB8AC3E}">
        <p14:creationId xmlns:p14="http://schemas.microsoft.com/office/powerpoint/2010/main" val="18248201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25C95-DD8C-4B58-9970-B8BEEFB9BE47}"/>
              </a:ext>
            </a:extLst>
          </p:cNvPr>
          <p:cNvSpPr>
            <a:spLocks noGrp="1"/>
          </p:cNvSpPr>
          <p:nvPr>
            <p:ph type="title"/>
          </p:nvPr>
        </p:nvSpPr>
        <p:spPr/>
        <p:txBody>
          <a:bodyPr/>
          <a:lstStyle/>
          <a:p>
            <a:r>
              <a:rPr lang="en-CA" dirty="0"/>
              <a:t>LEA Protein Subgroups</a:t>
            </a:r>
          </a:p>
        </p:txBody>
      </p:sp>
      <p:sp>
        <p:nvSpPr>
          <p:cNvPr id="3" name="Content Placeholder 2">
            <a:extLst>
              <a:ext uri="{FF2B5EF4-FFF2-40B4-BE49-F238E27FC236}">
                <a16:creationId xmlns:a16="http://schemas.microsoft.com/office/drawing/2014/main" id="{4AE73130-6249-4518-9066-69370A561958}"/>
              </a:ext>
            </a:extLst>
          </p:cNvPr>
          <p:cNvSpPr>
            <a:spLocks noGrp="1"/>
          </p:cNvSpPr>
          <p:nvPr>
            <p:ph idx="1"/>
          </p:nvPr>
        </p:nvSpPr>
        <p:spPr>
          <a:xfrm>
            <a:off x="5078626" y="1845734"/>
            <a:ext cx="6077053" cy="4023360"/>
          </a:xfrm>
        </p:spPr>
        <p:txBody>
          <a:bodyPr>
            <a:normAutofit/>
          </a:bodyPr>
          <a:lstStyle/>
          <a:p>
            <a:pPr>
              <a:buFont typeface="Wingdings" panose="05000000000000000000" pitchFamily="2" charset="2"/>
              <a:buChar char="§"/>
            </a:pPr>
            <a:r>
              <a:rPr lang="en-CA" sz="3200" dirty="0"/>
              <a:t>LEA proteins have been grouped into various families on by sequence similarity</a:t>
            </a:r>
          </a:p>
          <a:p>
            <a:pPr>
              <a:buFont typeface="Wingdings" panose="05000000000000000000" pitchFamily="2" charset="2"/>
              <a:buChar char="§"/>
            </a:pPr>
            <a:r>
              <a:rPr lang="en-CA" sz="3200" dirty="0"/>
              <a:t>In </a:t>
            </a:r>
            <a:r>
              <a:rPr lang="en-CA" sz="3200" i="1" dirty="0"/>
              <a:t>Arabidopsis thaliana</a:t>
            </a:r>
            <a:r>
              <a:rPr lang="en-CA" sz="3200" dirty="0"/>
              <a:t>, there are 9 sub-groups of LEA protein</a:t>
            </a:r>
          </a:p>
        </p:txBody>
      </p:sp>
      <p:pic>
        <p:nvPicPr>
          <p:cNvPr id="2050" name="Picture 2" descr="An external file that holds a picture, illustration, etc.&#10;Object name is 1471-2164-9-118-1.jpg">
            <a:extLst>
              <a:ext uri="{FF2B5EF4-FFF2-40B4-BE49-F238E27FC236}">
                <a16:creationId xmlns:a16="http://schemas.microsoft.com/office/drawing/2014/main" id="{A922A36B-DC7C-4C51-AC4D-10E23941C3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7971" y="1845733"/>
            <a:ext cx="4465305" cy="4353673"/>
          </a:xfrm>
          <a:prstGeom prst="rect">
            <a:avLst/>
          </a:prstGeom>
          <a:noFill/>
          <a:extLst>
            <a:ext uri="{909E8E84-426E-40DD-AFC4-6F175D3DCCD1}">
              <a14:hiddenFill xmlns:a14="http://schemas.microsoft.com/office/drawing/2010/main">
                <a:solidFill>
                  <a:srgbClr val="FFFFFF"/>
                </a:solidFill>
              </a14:hiddenFill>
            </a:ext>
          </a:extLst>
        </p:spPr>
      </p:pic>
      <p:sp>
        <p:nvSpPr>
          <p:cNvPr id="4" name="Arrow: Left 3">
            <a:extLst>
              <a:ext uri="{FF2B5EF4-FFF2-40B4-BE49-F238E27FC236}">
                <a16:creationId xmlns:a16="http://schemas.microsoft.com/office/drawing/2014/main" id="{3CF4BBF6-7C46-4000-9B7E-25A81E937201}"/>
              </a:ext>
            </a:extLst>
          </p:cNvPr>
          <p:cNvSpPr/>
          <p:nvPr/>
        </p:nvSpPr>
        <p:spPr>
          <a:xfrm>
            <a:off x="4534930" y="5115697"/>
            <a:ext cx="1668162" cy="58076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Rectangle 4">
            <a:extLst>
              <a:ext uri="{FF2B5EF4-FFF2-40B4-BE49-F238E27FC236}">
                <a16:creationId xmlns:a16="http://schemas.microsoft.com/office/drawing/2014/main" id="{901D0B8C-88E8-44FA-B0DA-29314245FB2F}"/>
              </a:ext>
            </a:extLst>
          </p:cNvPr>
          <p:cNvSpPr/>
          <p:nvPr/>
        </p:nvSpPr>
        <p:spPr>
          <a:xfrm>
            <a:off x="6549081" y="4621427"/>
            <a:ext cx="3484605" cy="13560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3200" dirty="0"/>
              <a:t>Focus subgroup:</a:t>
            </a:r>
          </a:p>
          <a:p>
            <a:pPr algn="ctr"/>
            <a:r>
              <a:rPr lang="en-CA" sz="3200" dirty="0"/>
              <a:t>LEA-3 proteins</a:t>
            </a:r>
          </a:p>
        </p:txBody>
      </p:sp>
      <p:sp>
        <p:nvSpPr>
          <p:cNvPr id="7" name="Rectangle 6">
            <a:extLst>
              <a:ext uri="{FF2B5EF4-FFF2-40B4-BE49-F238E27FC236}">
                <a16:creationId xmlns:a16="http://schemas.microsoft.com/office/drawing/2014/main" id="{F3142FE7-70B0-44B1-B743-551FFB81EE92}"/>
              </a:ext>
            </a:extLst>
          </p:cNvPr>
          <p:cNvSpPr/>
          <p:nvPr/>
        </p:nvSpPr>
        <p:spPr>
          <a:xfrm>
            <a:off x="2266851" y="6014740"/>
            <a:ext cx="2626425" cy="369332"/>
          </a:xfrm>
          <a:prstGeom prst="rect">
            <a:avLst/>
          </a:prstGeom>
        </p:spPr>
        <p:txBody>
          <a:bodyPr wrap="none">
            <a:spAutoFit/>
          </a:bodyPr>
          <a:lstStyle/>
          <a:p>
            <a:r>
              <a:rPr lang="en-CA" dirty="0">
                <a:solidFill>
                  <a:srgbClr val="333333"/>
                </a:solidFill>
                <a:latin typeface="Europa"/>
              </a:rPr>
              <a:t> </a:t>
            </a:r>
            <a:r>
              <a:rPr lang="en-CA" dirty="0" err="1">
                <a:solidFill>
                  <a:srgbClr val="333333"/>
                </a:solidFill>
                <a:latin typeface="Europa"/>
              </a:rPr>
              <a:t>Hundertmark</a:t>
            </a:r>
            <a:r>
              <a:rPr lang="en-CA" dirty="0">
                <a:solidFill>
                  <a:srgbClr val="333333"/>
                </a:solidFill>
                <a:latin typeface="Europa"/>
              </a:rPr>
              <a:t> et.al (2008)</a:t>
            </a:r>
            <a:endParaRPr lang="en-CA" dirty="0"/>
          </a:p>
        </p:txBody>
      </p:sp>
    </p:spTree>
    <p:extLst>
      <p:ext uri="{BB962C8B-B14F-4D97-AF65-F5344CB8AC3E}">
        <p14:creationId xmlns:p14="http://schemas.microsoft.com/office/powerpoint/2010/main" val="4688573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25C95-DD8C-4B58-9970-B8BEEFB9BE47}"/>
              </a:ext>
            </a:extLst>
          </p:cNvPr>
          <p:cNvSpPr>
            <a:spLocks noGrp="1"/>
          </p:cNvSpPr>
          <p:nvPr>
            <p:ph type="title"/>
          </p:nvPr>
        </p:nvSpPr>
        <p:spPr/>
        <p:txBody>
          <a:bodyPr/>
          <a:lstStyle/>
          <a:p>
            <a:r>
              <a:rPr lang="en-CA" dirty="0"/>
              <a:t>LEA Protein Subgroups</a:t>
            </a:r>
          </a:p>
        </p:txBody>
      </p:sp>
      <p:sp>
        <p:nvSpPr>
          <p:cNvPr id="3" name="Content Placeholder 2">
            <a:extLst>
              <a:ext uri="{FF2B5EF4-FFF2-40B4-BE49-F238E27FC236}">
                <a16:creationId xmlns:a16="http://schemas.microsoft.com/office/drawing/2014/main" id="{4AE73130-6249-4518-9066-69370A561958}"/>
              </a:ext>
            </a:extLst>
          </p:cNvPr>
          <p:cNvSpPr>
            <a:spLocks noGrp="1"/>
          </p:cNvSpPr>
          <p:nvPr>
            <p:ph idx="1"/>
          </p:nvPr>
        </p:nvSpPr>
        <p:spPr>
          <a:xfrm>
            <a:off x="5078626" y="1845734"/>
            <a:ext cx="6077053" cy="4023360"/>
          </a:xfrm>
        </p:spPr>
        <p:txBody>
          <a:bodyPr>
            <a:normAutofit/>
          </a:bodyPr>
          <a:lstStyle/>
          <a:p>
            <a:pPr>
              <a:buFont typeface="Wingdings" panose="05000000000000000000" pitchFamily="2" charset="2"/>
              <a:buChar char="§"/>
            </a:pPr>
            <a:r>
              <a:rPr lang="en-CA" sz="3200" dirty="0"/>
              <a:t>LEA proteins have been grouped into various families on by sequence similarity</a:t>
            </a:r>
          </a:p>
          <a:p>
            <a:pPr>
              <a:buFont typeface="Wingdings" panose="05000000000000000000" pitchFamily="2" charset="2"/>
              <a:buChar char="§"/>
            </a:pPr>
            <a:r>
              <a:rPr lang="en-CA" sz="3200" dirty="0"/>
              <a:t>In </a:t>
            </a:r>
            <a:r>
              <a:rPr lang="en-CA" sz="3200" i="1" dirty="0"/>
              <a:t>Arabidopsis thaliana</a:t>
            </a:r>
            <a:r>
              <a:rPr lang="en-CA" sz="3200" dirty="0"/>
              <a:t>, there are 9 sub-groups of LEA protein</a:t>
            </a:r>
          </a:p>
        </p:txBody>
      </p:sp>
      <p:pic>
        <p:nvPicPr>
          <p:cNvPr id="2050" name="Picture 2" descr="An external file that holds a picture, illustration, etc.&#10;Object name is 1471-2164-9-118-1.jpg">
            <a:extLst>
              <a:ext uri="{FF2B5EF4-FFF2-40B4-BE49-F238E27FC236}">
                <a16:creationId xmlns:a16="http://schemas.microsoft.com/office/drawing/2014/main" id="{A922A36B-DC7C-4C51-AC4D-10E23941C3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7971" y="1845733"/>
            <a:ext cx="4465305" cy="4353673"/>
          </a:xfrm>
          <a:prstGeom prst="rect">
            <a:avLst/>
          </a:prstGeom>
          <a:noFill/>
          <a:extLst>
            <a:ext uri="{909E8E84-426E-40DD-AFC4-6F175D3DCCD1}">
              <a14:hiddenFill xmlns:a14="http://schemas.microsoft.com/office/drawing/2010/main">
                <a:solidFill>
                  <a:srgbClr val="FFFFFF"/>
                </a:solidFill>
              </a14:hiddenFill>
            </a:ext>
          </a:extLst>
        </p:spPr>
      </p:pic>
      <p:sp>
        <p:nvSpPr>
          <p:cNvPr id="4" name="Arrow: Left 3">
            <a:extLst>
              <a:ext uri="{FF2B5EF4-FFF2-40B4-BE49-F238E27FC236}">
                <a16:creationId xmlns:a16="http://schemas.microsoft.com/office/drawing/2014/main" id="{3CF4BBF6-7C46-4000-9B7E-25A81E937201}"/>
              </a:ext>
            </a:extLst>
          </p:cNvPr>
          <p:cNvSpPr/>
          <p:nvPr/>
        </p:nvSpPr>
        <p:spPr>
          <a:xfrm>
            <a:off x="4534930" y="5115697"/>
            <a:ext cx="1668162" cy="58076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Rectangle 4">
            <a:extLst>
              <a:ext uri="{FF2B5EF4-FFF2-40B4-BE49-F238E27FC236}">
                <a16:creationId xmlns:a16="http://schemas.microsoft.com/office/drawing/2014/main" id="{901D0B8C-88E8-44FA-B0DA-29314245FB2F}"/>
              </a:ext>
            </a:extLst>
          </p:cNvPr>
          <p:cNvSpPr/>
          <p:nvPr/>
        </p:nvSpPr>
        <p:spPr>
          <a:xfrm>
            <a:off x="6549081" y="4621427"/>
            <a:ext cx="3484605" cy="13560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3200" dirty="0"/>
              <a:t>Focus subgroup:</a:t>
            </a:r>
          </a:p>
          <a:p>
            <a:pPr algn="ctr"/>
            <a:r>
              <a:rPr lang="en-CA" sz="3200" dirty="0"/>
              <a:t>LEA-3 proteins</a:t>
            </a:r>
          </a:p>
        </p:txBody>
      </p:sp>
      <p:sp>
        <p:nvSpPr>
          <p:cNvPr id="7" name="TextBox 6">
            <a:extLst>
              <a:ext uri="{FF2B5EF4-FFF2-40B4-BE49-F238E27FC236}">
                <a16:creationId xmlns:a16="http://schemas.microsoft.com/office/drawing/2014/main" id="{20076E38-F006-40F5-9750-DC5E10E903FE}"/>
              </a:ext>
            </a:extLst>
          </p:cNvPr>
          <p:cNvSpPr txBox="1"/>
          <p:nvPr/>
        </p:nvSpPr>
        <p:spPr>
          <a:xfrm>
            <a:off x="1431323" y="1172619"/>
            <a:ext cx="9924535" cy="2308324"/>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square" rtlCol="0" anchor="t">
            <a:spAutoFit/>
          </a:bodyPr>
          <a:lstStyle/>
          <a:p>
            <a:pPr algn="ctr"/>
            <a:r>
              <a:rPr lang="en-CA" sz="3600" b="1" dirty="0"/>
              <a:t>Why LEA-3 Proteins?</a:t>
            </a:r>
          </a:p>
          <a:p>
            <a:pPr>
              <a:buFont typeface="Courier New" panose="02070309020205020404" pitchFamily="49" charset="0"/>
              <a:buChar char="o"/>
            </a:pPr>
            <a:r>
              <a:rPr lang="en-CA" sz="3600" b="1" dirty="0"/>
              <a:t>Under-researched </a:t>
            </a:r>
            <a:r>
              <a:rPr lang="en-CA" sz="3600" dirty="0"/>
              <a:t>compared to dehydrins (another subgroup)</a:t>
            </a:r>
          </a:p>
          <a:p>
            <a:pPr>
              <a:buFont typeface="Courier New" panose="02070309020205020404" pitchFamily="49" charset="0"/>
              <a:buChar char="o"/>
            </a:pPr>
            <a:r>
              <a:rPr lang="en-CA" sz="3600" b="1" dirty="0"/>
              <a:t>No novel function </a:t>
            </a:r>
            <a:r>
              <a:rPr lang="en-CA" sz="3600" dirty="0"/>
              <a:t>for abiotic stress defined</a:t>
            </a:r>
            <a:endParaRPr lang="en-CA" sz="3600" dirty="0">
              <a:cs typeface="Calibri"/>
            </a:endParaRPr>
          </a:p>
        </p:txBody>
      </p:sp>
      <p:sp>
        <p:nvSpPr>
          <p:cNvPr id="8" name="Rectangle 7">
            <a:extLst>
              <a:ext uri="{FF2B5EF4-FFF2-40B4-BE49-F238E27FC236}">
                <a16:creationId xmlns:a16="http://schemas.microsoft.com/office/drawing/2014/main" id="{D169460B-31F2-414C-8850-47AD28527BC9}"/>
              </a:ext>
            </a:extLst>
          </p:cNvPr>
          <p:cNvSpPr/>
          <p:nvPr/>
        </p:nvSpPr>
        <p:spPr>
          <a:xfrm>
            <a:off x="2266851" y="6014740"/>
            <a:ext cx="2626425" cy="369332"/>
          </a:xfrm>
          <a:prstGeom prst="rect">
            <a:avLst/>
          </a:prstGeom>
        </p:spPr>
        <p:txBody>
          <a:bodyPr wrap="none">
            <a:spAutoFit/>
          </a:bodyPr>
          <a:lstStyle/>
          <a:p>
            <a:r>
              <a:rPr lang="en-CA" dirty="0">
                <a:solidFill>
                  <a:srgbClr val="333333"/>
                </a:solidFill>
                <a:latin typeface="Europa"/>
              </a:rPr>
              <a:t> </a:t>
            </a:r>
            <a:r>
              <a:rPr lang="en-CA" dirty="0" err="1">
                <a:solidFill>
                  <a:srgbClr val="333333"/>
                </a:solidFill>
                <a:latin typeface="Europa"/>
              </a:rPr>
              <a:t>Hundertmark</a:t>
            </a:r>
            <a:r>
              <a:rPr lang="en-CA" dirty="0">
                <a:solidFill>
                  <a:srgbClr val="333333"/>
                </a:solidFill>
                <a:latin typeface="Europa"/>
              </a:rPr>
              <a:t> et.al (2008)</a:t>
            </a:r>
            <a:endParaRPr lang="en-CA" dirty="0"/>
          </a:p>
        </p:txBody>
      </p:sp>
    </p:spTree>
    <p:extLst>
      <p:ext uri="{BB962C8B-B14F-4D97-AF65-F5344CB8AC3E}">
        <p14:creationId xmlns:p14="http://schemas.microsoft.com/office/powerpoint/2010/main" val="26136390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5E0C7A-16AC-4941-9974-EA816D8AB7C6}"/>
              </a:ext>
            </a:extLst>
          </p:cNvPr>
          <p:cNvSpPr>
            <a:spLocks noGrp="1"/>
          </p:cNvSpPr>
          <p:nvPr>
            <p:ph type="title"/>
          </p:nvPr>
        </p:nvSpPr>
        <p:spPr/>
        <p:txBody>
          <a:bodyPr/>
          <a:lstStyle/>
          <a:p>
            <a:r>
              <a:rPr lang="en-CA" dirty="0"/>
              <a:t>LEA3 Protein Motifs</a:t>
            </a:r>
          </a:p>
        </p:txBody>
      </p:sp>
      <p:graphicFrame>
        <p:nvGraphicFramePr>
          <p:cNvPr id="4" name="Content Placeholder 3">
            <a:extLst>
              <a:ext uri="{FF2B5EF4-FFF2-40B4-BE49-F238E27FC236}">
                <a16:creationId xmlns:a16="http://schemas.microsoft.com/office/drawing/2014/main" id="{6F3786EB-FA1C-4E8C-A00A-BE7DD87B7C66}"/>
              </a:ext>
            </a:extLst>
          </p:cNvPr>
          <p:cNvGraphicFramePr>
            <a:graphicFrameLocks noGrp="1"/>
          </p:cNvGraphicFramePr>
          <p:nvPr>
            <p:ph idx="1"/>
            <p:extLst>
              <p:ext uri="{D42A27DB-BD31-4B8C-83A1-F6EECF244321}">
                <p14:modId xmlns:p14="http://schemas.microsoft.com/office/powerpoint/2010/main" val="3389254908"/>
              </p:ext>
            </p:extLst>
          </p:nvPr>
        </p:nvGraphicFramePr>
        <p:xfrm>
          <a:off x="4469327" y="2021821"/>
          <a:ext cx="6846373" cy="4056162"/>
        </p:xfrm>
        <a:graphic>
          <a:graphicData uri="http://schemas.openxmlformats.org/drawingml/2006/table">
            <a:tbl>
              <a:tblPr firstRow="1" bandRow="1">
                <a:tableStyleId>{5C22544A-7EE6-4342-B048-85BDC9FD1C3A}</a:tableStyleId>
              </a:tblPr>
              <a:tblGrid>
                <a:gridCol w="2287146">
                  <a:extLst>
                    <a:ext uri="{9D8B030D-6E8A-4147-A177-3AD203B41FA5}">
                      <a16:colId xmlns:a16="http://schemas.microsoft.com/office/drawing/2014/main" val="2113315586"/>
                    </a:ext>
                  </a:extLst>
                </a:gridCol>
                <a:gridCol w="1579317">
                  <a:extLst>
                    <a:ext uri="{9D8B030D-6E8A-4147-A177-3AD203B41FA5}">
                      <a16:colId xmlns:a16="http://schemas.microsoft.com/office/drawing/2014/main" val="2111293843"/>
                    </a:ext>
                  </a:extLst>
                </a:gridCol>
                <a:gridCol w="1519976">
                  <a:extLst>
                    <a:ext uri="{9D8B030D-6E8A-4147-A177-3AD203B41FA5}">
                      <a16:colId xmlns:a16="http://schemas.microsoft.com/office/drawing/2014/main" val="1753351700"/>
                    </a:ext>
                  </a:extLst>
                </a:gridCol>
                <a:gridCol w="1459934">
                  <a:extLst>
                    <a:ext uri="{9D8B030D-6E8A-4147-A177-3AD203B41FA5}">
                      <a16:colId xmlns:a16="http://schemas.microsoft.com/office/drawing/2014/main" val="3209018082"/>
                    </a:ext>
                  </a:extLst>
                </a:gridCol>
              </a:tblGrid>
              <a:tr h="370840">
                <a:tc>
                  <a:txBody>
                    <a:bodyPr/>
                    <a:lstStyle/>
                    <a:p>
                      <a:r>
                        <a:rPr lang="en-CA" dirty="0"/>
                        <a:t>Motif</a:t>
                      </a:r>
                    </a:p>
                  </a:txBody>
                  <a:tcPr/>
                </a:tc>
                <a:tc>
                  <a:txBody>
                    <a:bodyPr/>
                    <a:lstStyle/>
                    <a:p>
                      <a:r>
                        <a:rPr lang="en-CA" dirty="0"/>
                        <a:t>E-Value</a:t>
                      </a:r>
                    </a:p>
                  </a:txBody>
                  <a:tcPr/>
                </a:tc>
                <a:tc>
                  <a:txBody>
                    <a:bodyPr/>
                    <a:lstStyle/>
                    <a:p>
                      <a:r>
                        <a:rPr lang="en-CA" dirty="0"/>
                        <a:t>Sites</a:t>
                      </a:r>
                    </a:p>
                  </a:txBody>
                  <a:tcPr/>
                </a:tc>
                <a:tc>
                  <a:txBody>
                    <a:bodyPr/>
                    <a:lstStyle/>
                    <a:p>
                      <a:r>
                        <a:rPr lang="en-CA" dirty="0"/>
                        <a:t>Width</a:t>
                      </a:r>
                    </a:p>
                  </a:txBody>
                  <a:tcPr/>
                </a:tc>
                <a:extLst>
                  <a:ext uri="{0D108BD9-81ED-4DB2-BD59-A6C34878D82A}">
                    <a16:rowId xmlns:a16="http://schemas.microsoft.com/office/drawing/2014/main" val="854710472"/>
                  </a:ext>
                </a:extLst>
              </a:tr>
              <a:tr h="909156">
                <a:tc>
                  <a:txBody>
                    <a:bodyPr/>
                    <a:lstStyle/>
                    <a:p>
                      <a:endParaRPr lang="en-CA" dirty="0"/>
                    </a:p>
                  </a:txBody>
                  <a:tcPr/>
                </a:tc>
                <a:tc>
                  <a:txBody>
                    <a:bodyPr/>
                    <a:lstStyle/>
                    <a:p>
                      <a:pPr algn="ctr"/>
                      <a:r>
                        <a:rPr lang="en-CA" sz="1800" b="1" i="0" kern="1200" dirty="0">
                          <a:solidFill>
                            <a:schemeClr val="dk1"/>
                          </a:solidFill>
                          <a:effectLst/>
                          <a:latin typeface="+mn-lt"/>
                          <a:ea typeface="+mn-ea"/>
                          <a:cs typeface="+mn-cs"/>
                        </a:rPr>
                        <a:t>1.3e-8373</a:t>
                      </a:r>
                      <a:endParaRPr lang="en-CA" b="1" dirty="0">
                        <a:effectLst/>
                      </a:endParaRPr>
                    </a:p>
                  </a:txBody>
                  <a:tcPr marR="152400" anchor="ctr"/>
                </a:tc>
                <a:tc>
                  <a:txBody>
                    <a:bodyPr/>
                    <a:lstStyle/>
                    <a:p>
                      <a:endParaRPr lang="en-CA" b="1" dirty="0"/>
                    </a:p>
                    <a:p>
                      <a:pPr algn="ctr"/>
                      <a:r>
                        <a:rPr lang="en-CA" b="1" dirty="0"/>
                        <a:t>871</a:t>
                      </a:r>
                    </a:p>
                  </a:txBody>
                  <a:tcPr/>
                </a:tc>
                <a:tc>
                  <a:txBody>
                    <a:bodyPr/>
                    <a:lstStyle/>
                    <a:p>
                      <a:endParaRPr lang="en-CA" dirty="0"/>
                    </a:p>
                    <a:p>
                      <a:pPr algn="ctr"/>
                      <a:r>
                        <a:rPr lang="en-CA" dirty="0"/>
                        <a:t>14</a:t>
                      </a:r>
                    </a:p>
                  </a:txBody>
                  <a:tcPr/>
                </a:tc>
                <a:extLst>
                  <a:ext uri="{0D108BD9-81ED-4DB2-BD59-A6C34878D82A}">
                    <a16:rowId xmlns:a16="http://schemas.microsoft.com/office/drawing/2014/main" val="2086647806"/>
                  </a:ext>
                </a:extLst>
              </a:tr>
              <a:tr h="1013255">
                <a:tc>
                  <a:txBody>
                    <a:bodyPr/>
                    <a:lstStyle/>
                    <a:p>
                      <a:endParaRPr lang="en-CA"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CA" dirty="0">
                        <a:effectLst/>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CA" dirty="0">
                          <a:effectLst/>
                        </a:rPr>
                        <a:t>7.5e-3738</a:t>
                      </a:r>
                    </a:p>
                  </a:txBody>
                  <a:tcPr/>
                </a:tc>
                <a:tc>
                  <a:txBody>
                    <a:bodyPr/>
                    <a:lstStyle/>
                    <a:p>
                      <a:endParaRPr lang="en-CA" dirty="0"/>
                    </a:p>
                    <a:p>
                      <a:pPr algn="ctr"/>
                      <a:r>
                        <a:rPr lang="en-CA" dirty="0"/>
                        <a:t>574</a:t>
                      </a:r>
                    </a:p>
                  </a:txBody>
                  <a:tcPr/>
                </a:tc>
                <a:tc>
                  <a:txBody>
                    <a:bodyPr/>
                    <a:lstStyle/>
                    <a:p>
                      <a:pPr algn="ctr"/>
                      <a:endParaRPr lang="en-CA" dirty="0"/>
                    </a:p>
                    <a:p>
                      <a:pPr algn="ctr"/>
                      <a:r>
                        <a:rPr lang="en-CA" dirty="0"/>
                        <a:t>12</a:t>
                      </a:r>
                    </a:p>
                  </a:txBody>
                  <a:tcPr/>
                </a:tc>
                <a:extLst>
                  <a:ext uri="{0D108BD9-81ED-4DB2-BD59-A6C34878D82A}">
                    <a16:rowId xmlns:a16="http://schemas.microsoft.com/office/drawing/2014/main" val="3800078517"/>
                  </a:ext>
                </a:extLst>
              </a:tr>
              <a:tr h="957113">
                <a:tc>
                  <a:txBody>
                    <a:bodyPr/>
                    <a:lstStyle/>
                    <a:p>
                      <a:endParaRPr lang="en-CA" dirty="0"/>
                    </a:p>
                  </a:txBody>
                  <a:tcPr/>
                </a:tc>
                <a:tc>
                  <a:txBody>
                    <a:bodyPr/>
                    <a:lstStyle/>
                    <a:p>
                      <a:pPr algn="ctr"/>
                      <a:endParaRPr lang="en-CA" sz="1800" b="0" i="0" kern="1200" dirty="0">
                        <a:solidFill>
                          <a:schemeClr val="dk1"/>
                        </a:solidFill>
                        <a:effectLst/>
                        <a:latin typeface="+mn-lt"/>
                        <a:ea typeface="+mn-ea"/>
                        <a:cs typeface="+mn-cs"/>
                      </a:endParaRPr>
                    </a:p>
                    <a:p>
                      <a:pPr algn="ctr"/>
                      <a:r>
                        <a:rPr lang="en-CA" sz="1800" b="0" i="0" kern="1200" dirty="0">
                          <a:solidFill>
                            <a:schemeClr val="dk1"/>
                          </a:solidFill>
                          <a:effectLst/>
                          <a:latin typeface="+mn-lt"/>
                          <a:ea typeface="+mn-ea"/>
                          <a:cs typeface="+mn-cs"/>
                        </a:rPr>
                        <a:t>1.7e-1324</a:t>
                      </a:r>
                      <a:endParaRPr lang="en-CA" dirty="0"/>
                    </a:p>
                  </a:txBody>
                  <a:tcPr/>
                </a:tc>
                <a:tc>
                  <a:txBody>
                    <a:bodyPr/>
                    <a:lstStyle/>
                    <a:p>
                      <a:pPr algn="ctr"/>
                      <a:endParaRPr lang="en-CA" sz="1800" b="0" i="0" kern="1200" dirty="0">
                        <a:solidFill>
                          <a:schemeClr val="dk1"/>
                        </a:solidFill>
                        <a:effectLst/>
                        <a:latin typeface="+mn-lt"/>
                        <a:ea typeface="+mn-ea"/>
                        <a:cs typeface="+mn-cs"/>
                      </a:endParaRPr>
                    </a:p>
                    <a:p>
                      <a:pPr algn="ctr"/>
                      <a:r>
                        <a:rPr lang="en-CA" sz="1800" b="0" i="0" kern="1200" dirty="0">
                          <a:solidFill>
                            <a:schemeClr val="dk1"/>
                          </a:solidFill>
                          <a:effectLst/>
                          <a:latin typeface="+mn-lt"/>
                          <a:ea typeface="+mn-ea"/>
                          <a:cs typeface="+mn-cs"/>
                        </a:rPr>
                        <a:t>544</a:t>
                      </a:r>
                      <a:endParaRPr lang="en-CA" dirty="0"/>
                    </a:p>
                  </a:txBody>
                  <a:tcPr/>
                </a:tc>
                <a:tc>
                  <a:txBody>
                    <a:bodyPr/>
                    <a:lstStyle/>
                    <a:p>
                      <a:endParaRPr lang="en-CA" dirty="0"/>
                    </a:p>
                    <a:p>
                      <a:pPr algn="ctr"/>
                      <a:r>
                        <a:rPr lang="en-CA" dirty="0"/>
                        <a:t>8</a:t>
                      </a:r>
                    </a:p>
                  </a:txBody>
                  <a:tcPr/>
                </a:tc>
                <a:extLst>
                  <a:ext uri="{0D108BD9-81ED-4DB2-BD59-A6C34878D82A}">
                    <a16:rowId xmlns:a16="http://schemas.microsoft.com/office/drawing/2014/main" val="403701154"/>
                  </a:ext>
                </a:extLst>
              </a:tr>
              <a:tr h="805798">
                <a:tc>
                  <a:txBody>
                    <a:bodyPr/>
                    <a:lstStyle/>
                    <a:p>
                      <a:endParaRPr lang="en-CA"/>
                    </a:p>
                  </a:txBody>
                  <a:tcPr/>
                </a:tc>
                <a:tc>
                  <a:txBody>
                    <a:bodyPr/>
                    <a:lstStyle/>
                    <a:p>
                      <a:endParaRPr lang="en-CA" sz="1800" b="0" i="0" kern="1200" dirty="0">
                        <a:solidFill>
                          <a:schemeClr val="dk1"/>
                        </a:solidFill>
                        <a:effectLst/>
                        <a:latin typeface="+mn-lt"/>
                        <a:ea typeface="+mn-ea"/>
                        <a:cs typeface="+mn-cs"/>
                      </a:endParaRPr>
                    </a:p>
                    <a:p>
                      <a:pPr algn="ctr"/>
                      <a:r>
                        <a:rPr lang="en-CA" sz="1800" b="0" i="0" kern="1200" dirty="0">
                          <a:solidFill>
                            <a:schemeClr val="dk1"/>
                          </a:solidFill>
                          <a:effectLst/>
                          <a:latin typeface="+mn-lt"/>
                          <a:ea typeface="+mn-ea"/>
                          <a:cs typeface="+mn-cs"/>
                        </a:rPr>
                        <a:t>3.9e-1818</a:t>
                      </a:r>
                      <a:endParaRPr lang="en-CA" dirty="0"/>
                    </a:p>
                  </a:txBody>
                  <a:tcPr/>
                </a:tc>
                <a:tc>
                  <a:txBody>
                    <a:bodyPr/>
                    <a:lstStyle/>
                    <a:p>
                      <a:endParaRPr lang="en-CA" sz="1800" b="0" i="0" kern="1200" dirty="0">
                        <a:solidFill>
                          <a:schemeClr val="dk1"/>
                        </a:solidFill>
                        <a:effectLst/>
                        <a:latin typeface="+mn-lt"/>
                        <a:ea typeface="+mn-ea"/>
                        <a:cs typeface="+mn-cs"/>
                      </a:endParaRPr>
                    </a:p>
                    <a:p>
                      <a:pPr algn="ctr"/>
                      <a:r>
                        <a:rPr lang="en-CA" sz="1800" b="0" i="0" kern="1200" dirty="0">
                          <a:solidFill>
                            <a:schemeClr val="dk1"/>
                          </a:solidFill>
                          <a:effectLst/>
                          <a:latin typeface="+mn-lt"/>
                          <a:ea typeface="+mn-ea"/>
                          <a:cs typeface="+mn-cs"/>
                        </a:rPr>
                        <a:t>290</a:t>
                      </a:r>
                      <a:endParaRPr lang="en-CA" dirty="0"/>
                    </a:p>
                  </a:txBody>
                  <a:tcPr/>
                </a:tc>
                <a:tc>
                  <a:txBody>
                    <a:bodyPr/>
                    <a:lstStyle/>
                    <a:p>
                      <a:endParaRPr lang="en-CA" dirty="0"/>
                    </a:p>
                    <a:p>
                      <a:pPr algn="ctr"/>
                      <a:r>
                        <a:rPr lang="en-CA" dirty="0"/>
                        <a:t>15</a:t>
                      </a:r>
                    </a:p>
                  </a:txBody>
                  <a:tcPr/>
                </a:tc>
                <a:extLst>
                  <a:ext uri="{0D108BD9-81ED-4DB2-BD59-A6C34878D82A}">
                    <a16:rowId xmlns:a16="http://schemas.microsoft.com/office/drawing/2014/main" val="3319123607"/>
                  </a:ext>
                </a:extLst>
              </a:tr>
            </a:tbl>
          </a:graphicData>
        </a:graphic>
      </p:graphicFrame>
      <p:pic>
        <p:nvPicPr>
          <p:cNvPr id="5" name="Picture 4" descr="A close up of a sign&#10;&#10;Description automatically generated">
            <a:extLst>
              <a:ext uri="{FF2B5EF4-FFF2-40B4-BE49-F238E27FC236}">
                <a16:creationId xmlns:a16="http://schemas.microsoft.com/office/drawing/2014/main" id="{0FCBD77F-FD29-48A1-8157-7EF29947F2A2}"/>
              </a:ext>
            </a:extLst>
          </p:cNvPr>
          <p:cNvPicPr>
            <a:picLocks noChangeAspect="1"/>
          </p:cNvPicPr>
          <p:nvPr/>
        </p:nvPicPr>
        <p:blipFill>
          <a:blip r:embed="rId3"/>
          <a:stretch>
            <a:fillRect/>
          </a:stretch>
        </p:blipFill>
        <p:spPr>
          <a:xfrm>
            <a:off x="4546990" y="2304221"/>
            <a:ext cx="2158559" cy="1008929"/>
          </a:xfrm>
          <a:prstGeom prst="rect">
            <a:avLst/>
          </a:prstGeom>
        </p:spPr>
      </p:pic>
      <p:pic>
        <p:nvPicPr>
          <p:cNvPr id="6" name="Picture 5" descr="A close up of a sign&#10;&#10;Description automatically generated">
            <a:extLst>
              <a:ext uri="{FF2B5EF4-FFF2-40B4-BE49-F238E27FC236}">
                <a16:creationId xmlns:a16="http://schemas.microsoft.com/office/drawing/2014/main" id="{701F2419-CBCC-40B0-81E0-FD92A35FA0B3}"/>
              </a:ext>
            </a:extLst>
          </p:cNvPr>
          <p:cNvPicPr>
            <a:picLocks noChangeAspect="1"/>
          </p:cNvPicPr>
          <p:nvPr/>
        </p:nvPicPr>
        <p:blipFill>
          <a:blip r:embed="rId4"/>
          <a:stretch>
            <a:fillRect/>
          </a:stretch>
        </p:blipFill>
        <p:spPr>
          <a:xfrm>
            <a:off x="4682544" y="3313150"/>
            <a:ext cx="1887452" cy="1008929"/>
          </a:xfrm>
          <a:prstGeom prst="rect">
            <a:avLst/>
          </a:prstGeom>
        </p:spPr>
      </p:pic>
      <p:pic>
        <p:nvPicPr>
          <p:cNvPr id="7" name="Content Placeholder 4" descr="A close up of a sign&#10;&#10;Description automatically generated">
            <a:extLst>
              <a:ext uri="{FF2B5EF4-FFF2-40B4-BE49-F238E27FC236}">
                <a16:creationId xmlns:a16="http://schemas.microsoft.com/office/drawing/2014/main" id="{B4F2BE65-D403-466F-AC97-11FA06A69122}"/>
              </a:ext>
            </a:extLst>
          </p:cNvPr>
          <p:cNvPicPr>
            <a:picLocks noChangeAspect="1"/>
          </p:cNvPicPr>
          <p:nvPr/>
        </p:nvPicPr>
        <p:blipFill>
          <a:blip r:embed="rId5"/>
          <a:stretch>
            <a:fillRect/>
          </a:stretch>
        </p:blipFill>
        <p:spPr>
          <a:xfrm>
            <a:off x="4469327" y="5120641"/>
            <a:ext cx="2313888" cy="1018388"/>
          </a:xfrm>
          <a:prstGeom prst="rect">
            <a:avLst/>
          </a:prstGeom>
        </p:spPr>
      </p:pic>
      <p:pic>
        <p:nvPicPr>
          <p:cNvPr id="9" name="Picture 8" descr="A close up of a sign&#10;&#10;Description automatically generated">
            <a:extLst>
              <a:ext uri="{FF2B5EF4-FFF2-40B4-BE49-F238E27FC236}">
                <a16:creationId xmlns:a16="http://schemas.microsoft.com/office/drawing/2014/main" id="{ADB79DA9-5194-4D7C-935E-80451FB8A270}"/>
              </a:ext>
            </a:extLst>
          </p:cNvPr>
          <p:cNvPicPr>
            <a:picLocks noChangeAspect="1"/>
          </p:cNvPicPr>
          <p:nvPr/>
        </p:nvPicPr>
        <p:blipFill>
          <a:blip r:embed="rId6"/>
          <a:stretch>
            <a:fillRect/>
          </a:stretch>
        </p:blipFill>
        <p:spPr>
          <a:xfrm>
            <a:off x="4939054" y="4322079"/>
            <a:ext cx="1374433" cy="1028202"/>
          </a:xfrm>
          <a:prstGeom prst="rect">
            <a:avLst/>
          </a:prstGeom>
        </p:spPr>
      </p:pic>
      <p:sp>
        <p:nvSpPr>
          <p:cNvPr id="8" name="Content Placeholder 2">
            <a:extLst>
              <a:ext uri="{FF2B5EF4-FFF2-40B4-BE49-F238E27FC236}">
                <a16:creationId xmlns:a16="http://schemas.microsoft.com/office/drawing/2014/main" id="{4923E648-227F-4B1C-957A-3C231616E804}"/>
              </a:ext>
            </a:extLst>
          </p:cNvPr>
          <p:cNvSpPr txBox="1">
            <a:spLocks/>
          </p:cNvSpPr>
          <p:nvPr/>
        </p:nvSpPr>
        <p:spPr>
          <a:xfrm>
            <a:off x="1097280" y="1845734"/>
            <a:ext cx="3314157" cy="4023360"/>
          </a:xfrm>
          <a:prstGeom prst="rect">
            <a:avLst/>
          </a:prstGeom>
        </p:spPr>
        <p:txBody>
          <a:bodyPr vert="horz" lIns="0" tIns="45720" rIns="0" bIns="45720" rtlCol="0" anchor="t">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panose="020B0604020202020204" pitchFamily="34" charset="0"/>
              <a:buChar char="•"/>
            </a:pPr>
            <a:endParaRPr lang="en-US" sz="2800" dirty="0">
              <a:cs typeface="Calibri"/>
            </a:endParaRPr>
          </a:p>
          <a:p>
            <a:pPr>
              <a:buFont typeface="Arial" panose="020B0604020202020204" pitchFamily="34" charset="0"/>
              <a:buChar char="•"/>
            </a:pPr>
            <a:r>
              <a:rPr lang="en-US" sz="2800" dirty="0">
                <a:cs typeface="Calibri"/>
              </a:rPr>
              <a:t>Structural analysis of LEA-3 </a:t>
            </a:r>
            <a:r>
              <a:rPr lang="en-US" sz="2800" dirty="0">
                <a:solidFill>
                  <a:schemeClr val="accent2"/>
                </a:solidFill>
                <a:cs typeface="Calibri"/>
              </a:rPr>
              <a:t>protein motifs using </a:t>
            </a:r>
            <a:r>
              <a:rPr lang="en-US" sz="2800" dirty="0">
                <a:cs typeface="Calibri"/>
              </a:rPr>
              <a:t>bioinformatics tools</a:t>
            </a:r>
            <a:endParaRPr lang="en-US" sz="2800" dirty="0"/>
          </a:p>
          <a:p>
            <a:pPr>
              <a:buFont typeface="Arial" panose="020B0604020202020204" pitchFamily="34" charset="0"/>
              <a:buChar char="•"/>
            </a:pPr>
            <a:r>
              <a:rPr lang="en-US" sz="2800" dirty="0">
                <a:solidFill>
                  <a:schemeClr val="accent2"/>
                </a:solidFill>
              </a:rPr>
              <a:t>Protein motifs </a:t>
            </a:r>
            <a:r>
              <a:rPr lang="en-US" sz="2800" dirty="0">
                <a:solidFill>
                  <a:schemeClr val="tx1"/>
                </a:solidFill>
              </a:rPr>
              <a:t>– </a:t>
            </a:r>
            <a:r>
              <a:rPr lang="en-CA" sz="2800" dirty="0"/>
              <a:t>conserved regions of the protein family </a:t>
            </a:r>
          </a:p>
        </p:txBody>
      </p:sp>
    </p:spTree>
    <p:extLst>
      <p:ext uri="{BB962C8B-B14F-4D97-AF65-F5344CB8AC3E}">
        <p14:creationId xmlns:p14="http://schemas.microsoft.com/office/powerpoint/2010/main" val="6390517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CD231-6320-4EC4-8EAD-77BD72604D56}"/>
              </a:ext>
            </a:extLst>
          </p:cNvPr>
          <p:cNvSpPr>
            <a:spLocks noGrp="1"/>
          </p:cNvSpPr>
          <p:nvPr>
            <p:ph type="title"/>
          </p:nvPr>
        </p:nvSpPr>
        <p:spPr/>
        <p:txBody>
          <a:bodyPr/>
          <a:lstStyle/>
          <a:p>
            <a:r>
              <a:rPr lang="en-CA" dirty="0"/>
              <a:t>Position of motifs</a:t>
            </a:r>
          </a:p>
        </p:txBody>
      </p:sp>
      <p:pic>
        <p:nvPicPr>
          <p:cNvPr id="4" name="Picture 3">
            <a:extLst>
              <a:ext uri="{FF2B5EF4-FFF2-40B4-BE49-F238E27FC236}">
                <a16:creationId xmlns:a16="http://schemas.microsoft.com/office/drawing/2014/main" id="{760DD5EF-DE46-494E-B2D5-C63C2F9622F3}"/>
              </a:ext>
            </a:extLst>
          </p:cNvPr>
          <p:cNvPicPr>
            <a:picLocks noChangeAspect="1"/>
          </p:cNvPicPr>
          <p:nvPr/>
        </p:nvPicPr>
        <p:blipFill>
          <a:blip r:embed="rId3"/>
          <a:stretch>
            <a:fillRect/>
          </a:stretch>
        </p:blipFill>
        <p:spPr>
          <a:xfrm>
            <a:off x="3135413" y="1972957"/>
            <a:ext cx="5798553" cy="1228507"/>
          </a:xfrm>
          <a:prstGeom prst="rect">
            <a:avLst/>
          </a:prstGeom>
          <a:ln w="57150">
            <a:noFill/>
          </a:ln>
        </p:spPr>
      </p:pic>
      <p:pic>
        <p:nvPicPr>
          <p:cNvPr id="5" name="Picture 4" descr="A close up of a sign&#10;&#10;Description automatically generated">
            <a:extLst>
              <a:ext uri="{FF2B5EF4-FFF2-40B4-BE49-F238E27FC236}">
                <a16:creationId xmlns:a16="http://schemas.microsoft.com/office/drawing/2014/main" id="{208E3118-62A6-4A14-9E48-BE66A10B39C9}"/>
              </a:ext>
            </a:extLst>
          </p:cNvPr>
          <p:cNvPicPr>
            <a:picLocks noChangeAspect="1"/>
          </p:cNvPicPr>
          <p:nvPr/>
        </p:nvPicPr>
        <p:blipFill>
          <a:blip r:embed="rId4"/>
          <a:stretch>
            <a:fillRect/>
          </a:stretch>
        </p:blipFill>
        <p:spPr>
          <a:xfrm>
            <a:off x="7549314" y="2879831"/>
            <a:ext cx="3683962" cy="1721915"/>
          </a:xfrm>
          <a:prstGeom prst="rect">
            <a:avLst/>
          </a:prstGeom>
        </p:spPr>
      </p:pic>
      <p:pic>
        <p:nvPicPr>
          <p:cNvPr id="6" name="Content Placeholder 4" descr="A close up of a sign&#10;&#10;Description automatically generated">
            <a:extLst>
              <a:ext uri="{FF2B5EF4-FFF2-40B4-BE49-F238E27FC236}">
                <a16:creationId xmlns:a16="http://schemas.microsoft.com/office/drawing/2014/main" id="{12CA39E7-18EF-49FE-AD00-69CBDD4DDAA3}"/>
              </a:ext>
            </a:extLst>
          </p:cNvPr>
          <p:cNvPicPr>
            <a:picLocks noChangeAspect="1"/>
          </p:cNvPicPr>
          <p:nvPr/>
        </p:nvPicPr>
        <p:blipFill>
          <a:blip r:embed="rId5"/>
          <a:stretch>
            <a:fillRect/>
          </a:stretch>
        </p:blipFill>
        <p:spPr>
          <a:xfrm>
            <a:off x="2157226" y="2849060"/>
            <a:ext cx="4154772" cy="1828597"/>
          </a:xfrm>
          <a:prstGeom prst="rect">
            <a:avLst/>
          </a:prstGeom>
        </p:spPr>
      </p:pic>
      <p:pic>
        <p:nvPicPr>
          <p:cNvPr id="7" name="Picture 6" descr="A close up of a sign&#10;&#10;Description automatically generated">
            <a:extLst>
              <a:ext uri="{FF2B5EF4-FFF2-40B4-BE49-F238E27FC236}">
                <a16:creationId xmlns:a16="http://schemas.microsoft.com/office/drawing/2014/main" id="{C3B2A320-4EA7-4C4B-9E34-32098A935C1C}"/>
              </a:ext>
            </a:extLst>
          </p:cNvPr>
          <p:cNvPicPr>
            <a:picLocks noChangeAspect="1"/>
          </p:cNvPicPr>
          <p:nvPr/>
        </p:nvPicPr>
        <p:blipFill>
          <a:blip r:embed="rId6"/>
          <a:stretch>
            <a:fillRect/>
          </a:stretch>
        </p:blipFill>
        <p:spPr>
          <a:xfrm>
            <a:off x="7518885" y="4538503"/>
            <a:ext cx="2936961" cy="1569939"/>
          </a:xfrm>
          <a:prstGeom prst="rect">
            <a:avLst/>
          </a:prstGeom>
        </p:spPr>
      </p:pic>
      <p:pic>
        <p:nvPicPr>
          <p:cNvPr id="8" name="Picture 7" descr="A close up of a sign&#10;&#10;Description automatically generated">
            <a:extLst>
              <a:ext uri="{FF2B5EF4-FFF2-40B4-BE49-F238E27FC236}">
                <a16:creationId xmlns:a16="http://schemas.microsoft.com/office/drawing/2014/main" id="{92DFD5A4-4E06-4723-AE9B-A7F703479282}"/>
              </a:ext>
            </a:extLst>
          </p:cNvPr>
          <p:cNvPicPr>
            <a:picLocks noChangeAspect="1"/>
          </p:cNvPicPr>
          <p:nvPr/>
        </p:nvPicPr>
        <p:blipFill>
          <a:blip r:embed="rId7"/>
          <a:stretch>
            <a:fillRect/>
          </a:stretch>
        </p:blipFill>
        <p:spPr>
          <a:xfrm>
            <a:off x="2342051" y="4325547"/>
            <a:ext cx="2218894" cy="1659936"/>
          </a:xfrm>
          <a:prstGeom prst="rect">
            <a:avLst/>
          </a:prstGeom>
        </p:spPr>
      </p:pic>
      <p:sp>
        <p:nvSpPr>
          <p:cNvPr id="9" name="Rectangle 8">
            <a:extLst>
              <a:ext uri="{FF2B5EF4-FFF2-40B4-BE49-F238E27FC236}">
                <a16:creationId xmlns:a16="http://schemas.microsoft.com/office/drawing/2014/main" id="{E42FFE8F-BBAA-45BC-9395-1E382AC1C372}"/>
              </a:ext>
            </a:extLst>
          </p:cNvPr>
          <p:cNvSpPr/>
          <p:nvPr/>
        </p:nvSpPr>
        <p:spPr>
          <a:xfrm>
            <a:off x="1313912" y="3497550"/>
            <a:ext cx="776004" cy="719727"/>
          </a:xfrm>
          <a:prstGeom prst="rect">
            <a:avLst/>
          </a:prstGeom>
          <a:solidFill>
            <a:srgbClr val="7F00FF"/>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9">
            <a:extLst>
              <a:ext uri="{FF2B5EF4-FFF2-40B4-BE49-F238E27FC236}">
                <a16:creationId xmlns:a16="http://schemas.microsoft.com/office/drawing/2014/main" id="{33B887E1-4230-4E35-A347-0E37F310E7F4}"/>
              </a:ext>
            </a:extLst>
          </p:cNvPr>
          <p:cNvSpPr/>
          <p:nvPr/>
        </p:nvSpPr>
        <p:spPr>
          <a:xfrm>
            <a:off x="1313912" y="5093870"/>
            <a:ext cx="776004" cy="719727"/>
          </a:xfrm>
          <a:prstGeom prst="rect">
            <a:avLst/>
          </a:prstGeom>
          <a:solidFill>
            <a:srgbClr val="80FF00"/>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Rectangle 10">
            <a:extLst>
              <a:ext uri="{FF2B5EF4-FFF2-40B4-BE49-F238E27FC236}">
                <a16:creationId xmlns:a16="http://schemas.microsoft.com/office/drawing/2014/main" id="{35530C90-C66D-4995-8320-C1F7EB7C7CF3}"/>
              </a:ext>
            </a:extLst>
          </p:cNvPr>
          <p:cNvSpPr/>
          <p:nvPr/>
        </p:nvSpPr>
        <p:spPr>
          <a:xfrm>
            <a:off x="6819051" y="3497550"/>
            <a:ext cx="776004" cy="719727"/>
          </a:xfrm>
          <a:prstGeom prst="rect">
            <a:avLst/>
          </a:prstGeom>
          <a:solidFill>
            <a:srgbClr val="FF0000"/>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Rectangle 11">
            <a:extLst>
              <a:ext uri="{FF2B5EF4-FFF2-40B4-BE49-F238E27FC236}">
                <a16:creationId xmlns:a16="http://schemas.microsoft.com/office/drawing/2014/main" id="{972221AF-6892-42D1-A775-66B619BF600D}"/>
              </a:ext>
            </a:extLst>
          </p:cNvPr>
          <p:cNvSpPr/>
          <p:nvPr/>
        </p:nvSpPr>
        <p:spPr>
          <a:xfrm>
            <a:off x="6819051" y="5090548"/>
            <a:ext cx="776004" cy="719727"/>
          </a:xfrm>
          <a:prstGeom prst="rect">
            <a:avLst/>
          </a:prstGeom>
          <a:solidFill>
            <a:srgbClr val="00FFFF"/>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TextBox 12">
            <a:extLst>
              <a:ext uri="{FF2B5EF4-FFF2-40B4-BE49-F238E27FC236}">
                <a16:creationId xmlns:a16="http://schemas.microsoft.com/office/drawing/2014/main" id="{45884242-DA4D-499E-8C26-3F9DD7C6E982}"/>
              </a:ext>
            </a:extLst>
          </p:cNvPr>
          <p:cNvSpPr txBox="1"/>
          <p:nvPr/>
        </p:nvSpPr>
        <p:spPr>
          <a:xfrm>
            <a:off x="1621827" y="2216051"/>
            <a:ext cx="1835118" cy="523220"/>
          </a:xfrm>
          <a:prstGeom prst="rect">
            <a:avLst/>
          </a:prstGeom>
          <a:noFill/>
        </p:spPr>
        <p:txBody>
          <a:bodyPr wrap="none" rtlCol="0" anchor="t">
            <a:spAutoFit/>
          </a:bodyPr>
          <a:lstStyle/>
          <a:p>
            <a:r>
              <a:rPr lang="en-CA" sz="2800" dirty="0">
                <a:latin typeface="Times New Roman"/>
                <a:cs typeface="Times New Roman"/>
              </a:rPr>
              <a:t>N-terminus</a:t>
            </a:r>
          </a:p>
        </p:txBody>
      </p:sp>
      <p:sp>
        <p:nvSpPr>
          <p:cNvPr id="14" name="TextBox 13">
            <a:extLst>
              <a:ext uri="{FF2B5EF4-FFF2-40B4-BE49-F238E27FC236}">
                <a16:creationId xmlns:a16="http://schemas.microsoft.com/office/drawing/2014/main" id="{768FD7F3-8000-44F7-AB8C-35CC08A6C71D}"/>
              </a:ext>
            </a:extLst>
          </p:cNvPr>
          <p:cNvSpPr txBox="1"/>
          <p:nvPr/>
        </p:nvSpPr>
        <p:spPr>
          <a:xfrm>
            <a:off x="8390092" y="2242327"/>
            <a:ext cx="1793440" cy="523220"/>
          </a:xfrm>
          <a:prstGeom prst="rect">
            <a:avLst/>
          </a:prstGeom>
          <a:noFill/>
        </p:spPr>
        <p:txBody>
          <a:bodyPr wrap="none" rtlCol="0" anchor="t">
            <a:spAutoFit/>
          </a:bodyPr>
          <a:lstStyle/>
          <a:p>
            <a:r>
              <a:rPr lang="en-CA" sz="2800" dirty="0">
                <a:latin typeface="Times New Roman"/>
                <a:cs typeface="Times New Roman"/>
              </a:rPr>
              <a:t>C-terminus</a:t>
            </a:r>
          </a:p>
        </p:txBody>
      </p:sp>
      <p:sp>
        <p:nvSpPr>
          <p:cNvPr id="15" name="Rectangle 14">
            <a:extLst>
              <a:ext uri="{FF2B5EF4-FFF2-40B4-BE49-F238E27FC236}">
                <a16:creationId xmlns:a16="http://schemas.microsoft.com/office/drawing/2014/main" id="{A303FB2E-015C-4C28-99F1-2C71CC750EFE}"/>
              </a:ext>
            </a:extLst>
          </p:cNvPr>
          <p:cNvSpPr/>
          <p:nvPr/>
        </p:nvSpPr>
        <p:spPr>
          <a:xfrm>
            <a:off x="3459773" y="2043618"/>
            <a:ext cx="776004" cy="719727"/>
          </a:xfrm>
          <a:prstGeom prst="rect">
            <a:avLst/>
          </a:prstGeom>
          <a:solidFill>
            <a:srgbClr val="7F00FF"/>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a:extLst>
              <a:ext uri="{FF2B5EF4-FFF2-40B4-BE49-F238E27FC236}">
                <a16:creationId xmlns:a16="http://schemas.microsoft.com/office/drawing/2014/main" id="{86BD1436-FB91-41AF-A42A-7F0E388BB12B}"/>
              </a:ext>
            </a:extLst>
          </p:cNvPr>
          <p:cNvSpPr/>
          <p:nvPr/>
        </p:nvSpPr>
        <p:spPr>
          <a:xfrm>
            <a:off x="4353152" y="2054628"/>
            <a:ext cx="776004" cy="719727"/>
          </a:xfrm>
          <a:prstGeom prst="rect">
            <a:avLst/>
          </a:prstGeom>
          <a:solidFill>
            <a:srgbClr val="80FF00"/>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16">
            <a:extLst>
              <a:ext uri="{FF2B5EF4-FFF2-40B4-BE49-F238E27FC236}">
                <a16:creationId xmlns:a16="http://schemas.microsoft.com/office/drawing/2014/main" id="{A73D3286-66DC-4769-8D16-5F680BA2E85E}"/>
              </a:ext>
            </a:extLst>
          </p:cNvPr>
          <p:cNvSpPr/>
          <p:nvPr/>
        </p:nvSpPr>
        <p:spPr>
          <a:xfrm>
            <a:off x="6652636" y="2043618"/>
            <a:ext cx="776004" cy="719727"/>
          </a:xfrm>
          <a:prstGeom prst="rect">
            <a:avLst/>
          </a:prstGeom>
          <a:solidFill>
            <a:srgbClr val="FF0000"/>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 name="Rectangle 17">
            <a:extLst>
              <a:ext uri="{FF2B5EF4-FFF2-40B4-BE49-F238E27FC236}">
                <a16:creationId xmlns:a16="http://schemas.microsoft.com/office/drawing/2014/main" id="{E0A9EB13-5FAF-47C2-A1DA-B5CC75211D6A}"/>
              </a:ext>
            </a:extLst>
          </p:cNvPr>
          <p:cNvSpPr/>
          <p:nvPr/>
        </p:nvSpPr>
        <p:spPr>
          <a:xfrm>
            <a:off x="7546016" y="2051305"/>
            <a:ext cx="776004" cy="719727"/>
          </a:xfrm>
          <a:prstGeom prst="rect">
            <a:avLst/>
          </a:prstGeom>
          <a:solidFill>
            <a:srgbClr val="00FFFF"/>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209740005"/>
      </p:ext>
    </p:extLst>
  </p:cSld>
  <p:clrMapOvr>
    <a:masterClrMapping/>
  </p:clrMapOvr>
</p:sld>
</file>

<file path=ppt/theme/theme1.xml><?xml version="1.0" encoding="utf-8"?>
<a:theme xmlns:a="http://schemas.openxmlformats.org/drawingml/2006/main" name="Retrospect">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8001</TotalTime>
  <Words>1921</Words>
  <Application>Microsoft Office PowerPoint</Application>
  <PresentationFormat>Widescreen</PresentationFormat>
  <Paragraphs>370</Paragraphs>
  <Slides>37</Slides>
  <Notes>31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37</vt:i4>
      </vt:variant>
    </vt:vector>
  </HeadingPairs>
  <TitlesOfParts>
    <vt:vector size="46" baseType="lpstr">
      <vt:lpstr>Arial</vt:lpstr>
      <vt:lpstr>Calibri</vt:lpstr>
      <vt:lpstr>Calibri Light</vt:lpstr>
      <vt:lpstr>Courier New</vt:lpstr>
      <vt:lpstr>Courier New,monospace</vt:lpstr>
      <vt:lpstr>Europa</vt:lpstr>
      <vt:lpstr>Times New Roman</vt:lpstr>
      <vt:lpstr>Wingdings</vt:lpstr>
      <vt:lpstr>Retrospect</vt:lpstr>
      <vt:lpstr>Functional Analysis of LEA-3 Proteins</vt:lpstr>
      <vt:lpstr>Introduction</vt:lpstr>
      <vt:lpstr>LEA Protein Function</vt:lpstr>
      <vt:lpstr>LEA Protein Structure</vt:lpstr>
      <vt:lpstr>LEA Protein Subgroups</vt:lpstr>
      <vt:lpstr>LEA Protein Subgroups</vt:lpstr>
      <vt:lpstr>LEA Protein Subgroups</vt:lpstr>
      <vt:lpstr>LEA3 Protein Motifs</vt:lpstr>
      <vt:lpstr>Position of motifs</vt:lpstr>
      <vt:lpstr>LEA Proteins and Ion Binding</vt:lpstr>
      <vt:lpstr>PowerPoint Presentation</vt:lpstr>
      <vt:lpstr>Methodology</vt:lpstr>
      <vt:lpstr>Methodology</vt:lpstr>
      <vt:lpstr>Materials</vt:lpstr>
      <vt:lpstr>Expression of LEA-3 Protein</vt:lpstr>
      <vt:lpstr>Expression of LEA-3 Protein</vt:lpstr>
      <vt:lpstr>Methodology</vt:lpstr>
      <vt:lpstr>Sumo-LEA Protein Purification</vt:lpstr>
      <vt:lpstr>Sumo-LEA Protein Purification</vt:lpstr>
      <vt:lpstr>Sumo-LEA Protein Purification</vt:lpstr>
      <vt:lpstr>Methodology</vt:lpstr>
      <vt:lpstr>Immobilized metal ion affinity chromatography (IMAC)</vt:lpstr>
      <vt:lpstr>Immobilized metal ion affinity chromatography (IMAC)</vt:lpstr>
      <vt:lpstr>Methodology</vt:lpstr>
      <vt:lpstr>SDS-Page Gel analysis</vt:lpstr>
      <vt:lpstr>Results</vt:lpstr>
      <vt:lpstr>Solubility of LEA3-4 Protein (Truncated)</vt:lpstr>
      <vt:lpstr>Immobilized metal ion affinity chromatography (IMAC) </vt:lpstr>
      <vt:lpstr>Solubility of LEA3-4 Protein (Full-Length)</vt:lpstr>
      <vt:lpstr>Summary of Results</vt:lpstr>
      <vt:lpstr>Discussion</vt:lpstr>
      <vt:lpstr>LEA3-4 and Antioxidant role </vt:lpstr>
      <vt:lpstr>Insolubility of LEA3-4 (Full Length)</vt:lpstr>
      <vt:lpstr>Further Analysis</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Identification and Analysis of LEA-3 protein motifs</dc:title>
  <dc:creator>Ralph Arvin De Castro</dc:creator>
  <cp:lastModifiedBy>Ralph Arvin De Castro</cp:lastModifiedBy>
  <cp:revision>266</cp:revision>
  <dcterms:created xsi:type="dcterms:W3CDTF">2018-11-25T17:08:22Z</dcterms:created>
  <dcterms:modified xsi:type="dcterms:W3CDTF">2019-04-01T11:46:08Z</dcterms:modified>
</cp:coreProperties>
</file>